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0"/>
  </p:notesMasterIdLst>
  <p:sldIdLst>
    <p:sldId id="256" r:id="rId5"/>
    <p:sldId id="257" r:id="rId6"/>
    <p:sldId id="258" r:id="rId7"/>
    <p:sldId id="259" r:id="rId8"/>
    <p:sldId id="260" r:id="rId9"/>
    <p:sldId id="261" r:id="rId10"/>
    <p:sldId id="263" r:id="rId11"/>
    <p:sldId id="264" r:id="rId12"/>
    <p:sldId id="265" r:id="rId13"/>
    <p:sldId id="266" r:id="rId14"/>
    <p:sldId id="268" r:id="rId15"/>
    <p:sldId id="267"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15696-96D3-4C7E-A258-86BD7CA07094}" v="13" dt="2023-12-12T20:17:05.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185" autoAdjust="0"/>
  </p:normalViewPr>
  <p:slideViewPr>
    <p:cSldViewPr snapToGrid="0">
      <p:cViewPr varScale="1">
        <p:scale>
          <a:sx n="84" d="100"/>
          <a:sy n="84"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na Chong" userId="8a69be86-f4e3-401e-a960-eae06c4216fe" providerId="ADAL" clId="{D2315696-96D3-4C7E-A258-86BD7CA07094}"/>
    <pc:docChg chg="undo custSel modSld">
      <pc:chgData name="Fionna Chong" userId="8a69be86-f4e3-401e-a960-eae06c4216fe" providerId="ADAL" clId="{D2315696-96D3-4C7E-A258-86BD7CA07094}" dt="2023-12-12T20:17:30.012" v="367" actId="313"/>
      <pc:docMkLst>
        <pc:docMk/>
      </pc:docMkLst>
      <pc:sldChg chg="addSp modSp mod">
        <pc:chgData name="Fionna Chong" userId="8a69be86-f4e3-401e-a960-eae06c4216fe" providerId="ADAL" clId="{D2315696-96D3-4C7E-A258-86BD7CA07094}" dt="2023-12-12T20:05:14.070" v="16" actId="26606"/>
        <pc:sldMkLst>
          <pc:docMk/>
          <pc:sldMk cId="3567967054" sldId="261"/>
        </pc:sldMkLst>
        <pc:spChg chg="mod">
          <ac:chgData name="Fionna Chong" userId="8a69be86-f4e3-401e-a960-eae06c4216fe" providerId="ADAL" clId="{D2315696-96D3-4C7E-A258-86BD7CA07094}" dt="2023-12-12T20:05:14.070" v="16" actId="26606"/>
          <ac:spMkLst>
            <pc:docMk/>
            <pc:sldMk cId="3567967054" sldId="261"/>
            <ac:spMk id="2" creationId="{92F19F42-EDDC-F2C3-DDD9-9B83588762ED}"/>
          </ac:spMkLst>
        </pc:spChg>
        <pc:spChg chg="mod">
          <ac:chgData name="Fionna Chong" userId="8a69be86-f4e3-401e-a960-eae06c4216fe" providerId="ADAL" clId="{D2315696-96D3-4C7E-A258-86BD7CA07094}" dt="2023-12-12T20:05:14.070" v="16" actId="26606"/>
          <ac:spMkLst>
            <pc:docMk/>
            <pc:sldMk cId="3567967054" sldId="261"/>
            <ac:spMk id="3" creationId="{7A552AEF-E532-4D58-139E-883AFD69B928}"/>
          </ac:spMkLst>
        </pc:spChg>
        <pc:spChg chg="add">
          <ac:chgData name="Fionna Chong" userId="8a69be86-f4e3-401e-a960-eae06c4216fe" providerId="ADAL" clId="{D2315696-96D3-4C7E-A258-86BD7CA07094}" dt="2023-12-12T20:05:14.070" v="16" actId="26606"/>
          <ac:spMkLst>
            <pc:docMk/>
            <pc:sldMk cId="3567967054" sldId="261"/>
            <ac:spMk id="8" creationId="{460BE097-8227-4FAA-855E-A7E0050E5D31}"/>
          </ac:spMkLst>
        </pc:spChg>
        <pc:spChg chg="add">
          <ac:chgData name="Fionna Chong" userId="8a69be86-f4e3-401e-a960-eae06c4216fe" providerId="ADAL" clId="{D2315696-96D3-4C7E-A258-86BD7CA07094}" dt="2023-12-12T20:05:14.070" v="16" actId="26606"/>
          <ac:spMkLst>
            <pc:docMk/>
            <pc:sldMk cId="3567967054" sldId="261"/>
            <ac:spMk id="10" creationId="{CACE5B7E-B6A7-412F-9CDD-CE2F7B02346C}"/>
          </ac:spMkLst>
        </pc:spChg>
        <pc:spChg chg="add">
          <ac:chgData name="Fionna Chong" userId="8a69be86-f4e3-401e-a960-eae06c4216fe" providerId="ADAL" clId="{D2315696-96D3-4C7E-A258-86BD7CA07094}" dt="2023-12-12T20:05:14.070" v="16" actId="26606"/>
          <ac:spMkLst>
            <pc:docMk/>
            <pc:sldMk cId="3567967054" sldId="261"/>
            <ac:spMk id="12" creationId="{486D18E6-2C3A-4D4A-93B8-55C657561BEA}"/>
          </ac:spMkLst>
        </pc:spChg>
      </pc:sldChg>
      <pc:sldChg chg="addSp delSp modSp mod modAnim">
        <pc:chgData name="Fionna Chong" userId="8a69be86-f4e3-401e-a960-eae06c4216fe" providerId="ADAL" clId="{D2315696-96D3-4C7E-A258-86BD7CA07094}" dt="2023-12-12T20:06:45.989" v="28" actId="20577"/>
        <pc:sldMkLst>
          <pc:docMk/>
          <pc:sldMk cId="1634438881" sldId="263"/>
        </pc:sldMkLst>
        <pc:spChg chg="mod">
          <ac:chgData name="Fionna Chong" userId="8a69be86-f4e3-401e-a960-eae06c4216fe" providerId="ADAL" clId="{D2315696-96D3-4C7E-A258-86BD7CA07094}" dt="2023-12-12T20:04:09.958" v="10" actId="26606"/>
          <ac:spMkLst>
            <pc:docMk/>
            <pc:sldMk cId="1634438881" sldId="263"/>
            <ac:spMk id="2" creationId="{A1A4F09D-AD80-47E9-F8E7-431EABDC903A}"/>
          </ac:spMkLst>
        </pc:spChg>
        <pc:spChg chg="mod">
          <ac:chgData name="Fionna Chong" userId="8a69be86-f4e3-401e-a960-eae06c4216fe" providerId="ADAL" clId="{D2315696-96D3-4C7E-A258-86BD7CA07094}" dt="2023-12-12T20:06:45.989" v="28" actId="20577"/>
          <ac:spMkLst>
            <pc:docMk/>
            <pc:sldMk cId="1634438881" sldId="263"/>
            <ac:spMk id="3" creationId="{A217FE45-60CE-7607-9A51-2593F531EB90}"/>
          </ac:spMkLst>
        </pc:spChg>
        <pc:spChg chg="add del">
          <ac:chgData name="Fionna Chong" userId="8a69be86-f4e3-401e-a960-eae06c4216fe" providerId="ADAL" clId="{D2315696-96D3-4C7E-A258-86BD7CA07094}" dt="2023-12-12T20:03:56.866" v="3" actId="26606"/>
          <ac:spMkLst>
            <pc:docMk/>
            <pc:sldMk cId="1634438881" sldId="263"/>
            <ac:spMk id="8" creationId="{460BE097-8227-4FAA-855E-A7E0050E5D31}"/>
          </ac:spMkLst>
        </pc:spChg>
        <pc:spChg chg="add del">
          <ac:chgData name="Fionna Chong" userId="8a69be86-f4e3-401e-a960-eae06c4216fe" providerId="ADAL" clId="{D2315696-96D3-4C7E-A258-86BD7CA07094}" dt="2023-12-12T20:03:56.866" v="3" actId="26606"/>
          <ac:spMkLst>
            <pc:docMk/>
            <pc:sldMk cId="1634438881" sldId="263"/>
            <ac:spMk id="10" creationId="{CACE5B7E-B6A7-412F-9CDD-CE2F7B02346C}"/>
          </ac:spMkLst>
        </pc:spChg>
        <pc:spChg chg="add del">
          <ac:chgData name="Fionna Chong" userId="8a69be86-f4e3-401e-a960-eae06c4216fe" providerId="ADAL" clId="{D2315696-96D3-4C7E-A258-86BD7CA07094}" dt="2023-12-12T20:03:56.866" v="3" actId="26606"/>
          <ac:spMkLst>
            <pc:docMk/>
            <pc:sldMk cId="1634438881" sldId="263"/>
            <ac:spMk id="12" creationId="{486D18E6-2C3A-4D4A-93B8-55C657561BEA}"/>
          </ac:spMkLst>
        </pc:spChg>
        <pc:spChg chg="add del">
          <ac:chgData name="Fionna Chong" userId="8a69be86-f4e3-401e-a960-eae06c4216fe" providerId="ADAL" clId="{D2315696-96D3-4C7E-A258-86BD7CA07094}" dt="2023-12-12T20:04:02.878" v="5" actId="26606"/>
          <ac:spMkLst>
            <pc:docMk/>
            <pc:sldMk cId="1634438881" sldId="263"/>
            <ac:spMk id="14" creationId="{DF765F4A-2DF9-42BC-89D8-E61753DA5A3E}"/>
          </ac:spMkLst>
        </pc:spChg>
        <pc:spChg chg="add del">
          <ac:chgData name="Fionna Chong" userId="8a69be86-f4e3-401e-a960-eae06c4216fe" providerId="ADAL" clId="{D2315696-96D3-4C7E-A258-86BD7CA07094}" dt="2023-12-12T20:04:02.878" v="5" actId="26606"/>
          <ac:spMkLst>
            <pc:docMk/>
            <pc:sldMk cId="1634438881" sldId="263"/>
            <ac:spMk id="15" creationId="{716E55FE-7292-474F-B63E-7EF4C8DD1222}"/>
          </ac:spMkLst>
        </pc:spChg>
        <pc:spChg chg="add del">
          <ac:chgData name="Fionna Chong" userId="8a69be86-f4e3-401e-a960-eae06c4216fe" providerId="ADAL" clId="{D2315696-96D3-4C7E-A258-86BD7CA07094}" dt="2023-12-12T20:04:02.878" v="5" actId="26606"/>
          <ac:spMkLst>
            <pc:docMk/>
            <pc:sldMk cId="1634438881" sldId="263"/>
            <ac:spMk id="16" creationId="{32E95C4D-CC3C-4C9D-B8E6-271568CB8F71}"/>
          </ac:spMkLst>
        </pc:spChg>
        <pc:spChg chg="add del">
          <ac:chgData name="Fionna Chong" userId="8a69be86-f4e3-401e-a960-eae06c4216fe" providerId="ADAL" clId="{D2315696-96D3-4C7E-A258-86BD7CA07094}" dt="2023-12-12T20:04:05.795" v="7" actId="26606"/>
          <ac:spMkLst>
            <pc:docMk/>
            <pc:sldMk cId="1634438881" sldId="263"/>
            <ac:spMk id="18" creationId="{CC43F803-E753-48DA-98D5-E5B3A41CEBF7}"/>
          </ac:spMkLst>
        </pc:spChg>
        <pc:spChg chg="add del">
          <ac:chgData name="Fionna Chong" userId="8a69be86-f4e3-401e-a960-eae06c4216fe" providerId="ADAL" clId="{D2315696-96D3-4C7E-A258-86BD7CA07094}" dt="2023-12-12T20:04:05.795" v="7" actId="26606"/>
          <ac:spMkLst>
            <pc:docMk/>
            <pc:sldMk cId="1634438881" sldId="263"/>
            <ac:spMk id="19" creationId="{35ED77D8-0AE2-4D49-BCC3-DD485DA042E2}"/>
          </ac:spMkLst>
        </pc:spChg>
        <pc:spChg chg="add del">
          <ac:chgData name="Fionna Chong" userId="8a69be86-f4e3-401e-a960-eae06c4216fe" providerId="ADAL" clId="{D2315696-96D3-4C7E-A258-86BD7CA07094}" dt="2023-12-12T20:04:05.795" v="7" actId="26606"/>
          <ac:spMkLst>
            <pc:docMk/>
            <pc:sldMk cId="1634438881" sldId="263"/>
            <ac:spMk id="20" creationId="{534F209E-BC8C-4259-8732-A7BB5758D237}"/>
          </ac:spMkLst>
        </pc:spChg>
        <pc:spChg chg="add del">
          <ac:chgData name="Fionna Chong" userId="8a69be86-f4e3-401e-a960-eae06c4216fe" providerId="ADAL" clId="{D2315696-96D3-4C7E-A258-86BD7CA07094}" dt="2023-12-12T20:04:09.951" v="9" actId="26606"/>
          <ac:spMkLst>
            <pc:docMk/>
            <pc:sldMk cId="1634438881" sldId="263"/>
            <ac:spMk id="22" creationId="{403BA8EA-C582-4075-8CAF-D4B16826D7EC}"/>
          </ac:spMkLst>
        </pc:spChg>
        <pc:spChg chg="add del">
          <ac:chgData name="Fionna Chong" userId="8a69be86-f4e3-401e-a960-eae06c4216fe" providerId="ADAL" clId="{D2315696-96D3-4C7E-A258-86BD7CA07094}" dt="2023-12-12T20:04:09.951" v="9" actId="26606"/>
          <ac:spMkLst>
            <pc:docMk/>
            <pc:sldMk cId="1634438881" sldId="263"/>
            <ac:spMk id="23" creationId="{4F44E7B6-8316-40DE-9131-D21C00378471}"/>
          </ac:spMkLst>
        </pc:spChg>
        <pc:spChg chg="add del">
          <ac:chgData name="Fionna Chong" userId="8a69be86-f4e3-401e-a960-eae06c4216fe" providerId="ADAL" clId="{D2315696-96D3-4C7E-A258-86BD7CA07094}" dt="2023-12-12T20:04:09.951" v="9" actId="26606"/>
          <ac:spMkLst>
            <pc:docMk/>
            <pc:sldMk cId="1634438881" sldId="263"/>
            <ac:spMk id="24" creationId="{CBC27DE7-EDAA-487B-9AFF-C4D42E91C326}"/>
          </ac:spMkLst>
        </pc:spChg>
        <pc:spChg chg="add">
          <ac:chgData name="Fionna Chong" userId="8a69be86-f4e3-401e-a960-eae06c4216fe" providerId="ADAL" clId="{D2315696-96D3-4C7E-A258-86BD7CA07094}" dt="2023-12-12T20:04:09.958" v="10" actId="26606"/>
          <ac:spMkLst>
            <pc:docMk/>
            <pc:sldMk cId="1634438881" sldId="263"/>
            <ac:spMk id="26" creationId="{DF765F4A-2DF9-42BC-89D8-E61753DA5A3E}"/>
          </ac:spMkLst>
        </pc:spChg>
        <pc:spChg chg="add">
          <ac:chgData name="Fionna Chong" userId="8a69be86-f4e3-401e-a960-eae06c4216fe" providerId="ADAL" clId="{D2315696-96D3-4C7E-A258-86BD7CA07094}" dt="2023-12-12T20:04:09.958" v="10" actId="26606"/>
          <ac:spMkLst>
            <pc:docMk/>
            <pc:sldMk cId="1634438881" sldId="263"/>
            <ac:spMk id="27" creationId="{716E55FE-7292-474F-B63E-7EF4C8DD1222}"/>
          </ac:spMkLst>
        </pc:spChg>
        <pc:spChg chg="add">
          <ac:chgData name="Fionna Chong" userId="8a69be86-f4e3-401e-a960-eae06c4216fe" providerId="ADAL" clId="{D2315696-96D3-4C7E-A258-86BD7CA07094}" dt="2023-12-12T20:04:09.958" v="10" actId="26606"/>
          <ac:spMkLst>
            <pc:docMk/>
            <pc:sldMk cId="1634438881" sldId="263"/>
            <ac:spMk id="28" creationId="{32E95C4D-CC3C-4C9D-B8E6-271568CB8F71}"/>
          </ac:spMkLst>
        </pc:spChg>
      </pc:sldChg>
      <pc:sldChg chg="addSp delSp modSp mod">
        <pc:chgData name="Fionna Chong" userId="8a69be86-f4e3-401e-a960-eae06c4216fe" providerId="ADAL" clId="{D2315696-96D3-4C7E-A258-86BD7CA07094}" dt="2023-12-12T20:06:28.947" v="19" actId="26606"/>
        <pc:sldMkLst>
          <pc:docMk/>
          <pc:sldMk cId="2708837094" sldId="265"/>
        </pc:sldMkLst>
        <pc:spChg chg="mod">
          <ac:chgData name="Fionna Chong" userId="8a69be86-f4e3-401e-a960-eae06c4216fe" providerId="ADAL" clId="{D2315696-96D3-4C7E-A258-86BD7CA07094}" dt="2023-12-12T20:06:28.947" v="19" actId="26606"/>
          <ac:spMkLst>
            <pc:docMk/>
            <pc:sldMk cId="2708837094" sldId="265"/>
            <ac:spMk id="2" creationId="{F4561439-5163-C8A1-8483-2EFE4041193F}"/>
          </ac:spMkLst>
        </pc:spChg>
        <pc:spChg chg="mod">
          <ac:chgData name="Fionna Chong" userId="8a69be86-f4e3-401e-a960-eae06c4216fe" providerId="ADAL" clId="{D2315696-96D3-4C7E-A258-86BD7CA07094}" dt="2023-12-12T20:06:28.947" v="19" actId="26606"/>
          <ac:spMkLst>
            <pc:docMk/>
            <pc:sldMk cId="2708837094" sldId="265"/>
            <ac:spMk id="3" creationId="{D04B7AC3-F6F5-6617-577A-3BDE981F0473}"/>
          </ac:spMkLst>
        </pc:spChg>
        <pc:spChg chg="add del">
          <ac:chgData name="Fionna Chong" userId="8a69be86-f4e3-401e-a960-eae06c4216fe" providerId="ADAL" clId="{D2315696-96D3-4C7E-A258-86BD7CA07094}" dt="2023-12-12T20:06:28.944" v="18" actId="26606"/>
          <ac:spMkLst>
            <pc:docMk/>
            <pc:sldMk cId="2708837094" sldId="265"/>
            <ac:spMk id="8" creationId="{403BA8EA-C582-4075-8CAF-D4B16826D7EC}"/>
          </ac:spMkLst>
        </pc:spChg>
        <pc:spChg chg="add del">
          <ac:chgData name="Fionna Chong" userId="8a69be86-f4e3-401e-a960-eae06c4216fe" providerId="ADAL" clId="{D2315696-96D3-4C7E-A258-86BD7CA07094}" dt="2023-12-12T20:06:28.944" v="18" actId="26606"/>
          <ac:spMkLst>
            <pc:docMk/>
            <pc:sldMk cId="2708837094" sldId="265"/>
            <ac:spMk id="10" creationId="{4F44E7B6-8316-40DE-9131-D21C00378471}"/>
          </ac:spMkLst>
        </pc:spChg>
        <pc:spChg chg="add del">
          <ac:chgData name="Fionna Chong" userId="8a69be86-f4e3-401e-a960-eae06c4216fe" providerId="ADAL" clId="{D2315696-96D3-4C7E-A258-86BD7CA07094}" dt="2023-12-12T20:06:28.944" v="18" actId="26606"/>
          <ac:spMkLst>
            <pc:docMk/>
            <pc:sldMk cId="2708837094" sldId="265"/>
            <ac:spMk id="12" creationId="{CBC27DE7-EDAA-487B-9AFF-C4D42E91C326}"/>
          </ac:spMkLst>
        </pc:spChg>
        <pc:spChg chg="add">
          <ac:chgData name="Fionna Chong" userId="8a69be86-f4e3-401e-a960-eae06c4216fe" providerId="ADAL" clId="{D2315696-96D3-4C7E-A258-86BD7CA07094}" dt="2023-12-12T20:06:28.947" v="19" actId="26606"/>
          <ac:spMkLst>
            <pc:docMk/>
            <pc:sldMk cId="2708837094" sldId="265"/>
            <ac:spMk id="14" creationId="{CC43F803-E753-48DA-98D5-E5B3A41CEBF7}"/>
          </ac:spMkLst>
        </pc:spChg>
        <pc:spChg chg="add">
          <ac:chgData name="Fionna Chong" userId="8a69be86-f4e3-401e-a960-eae06c4216fe" providerId="ADAL" clId="{D2315696-96D3-4C7E-A258-86BD7CA07094}" dt="2023-12-12T20:06:28.947" v="19" actId="26606"/>
          <ac:spMkLst>
            <pc:docMk/>
            <pc:sldMk cId="2708837094" sldId="265"/>
            <ac:spMk id="15" creationId="{35ED77D8-0AE2-4D49-BCC3-DD485DA042E2}"/>
          </ac:spMkLst>
        </pc:spChg>
        <pc:spChg chg="add">
          <ac:chgData name="Fionna Chong" userId="8a69be86-f4e3-401e-a960-eae06c4216fe" providerId="ADAL" clId="{D2315696-96D3-4C7E-A258-86BD7CA07094}" dt="2023-12-12T20:06:28.947" v="19" actId="26606"/>
          <ac:spMkLst>
            <pc:docMk/>
            <pc:sldMk cId="2708837094" sldId="265"/>
            <ac:spMk id="16" creationId="{534F209E-BC8C-4259-8732-A7BB5758D237}"/>
          </ac:spMkLst>
        </pc:spChg>
      </pc:sldChg>
      <pc:sldChg chg="addSp delSp modSp mod modAnim">
        <pc:chgData name="Fionna Chong" userId="8a69be86-f4e3-401e-a960-eae06c4216fe" providerId="ADAL" clId="{D2315696-96D3-4C7E-A258-86BD7CA07094}" dt="2023-12-12T20:08:03.503" v="36" actId="26606"/>
        <pc:sldMkLst>
          <pc:docMk/>
          <pc:sldMk cId="2126936364" sldId="266"/>
        </pc:sldMkLst>
        <pc:spChg chg="mod">
          <ac:chgData name="Fionna Chong" userId="8a69be86-f4e3-401e-a960-eae06c4216fe" providerId="ADAL" clId="{D2315696-96D3-4C7E-A258-86BD7CA07094}" dt="2023-12-12T20:08:03.503" v="36" actId="26606"/>
          <ac:spMkLst>
            <pc:docMk/>
            <pc:sldMk cId="2126936364" sldId="266"/>
            <ac:spMk id="2" creationId="{E82A3860-29E0-C477-09A0-957DD3272809}"/>
          </ac:spMkLst>
        </pc:spChg>
        <pc:spChg chg="mod">
          <ac:chgData name="Fionna Chong" userId="8a69be86-f4e3-401e-a960-eae06c4216fe" providerId="ADAL" clId="{D2315696-96D3-4C7E-A258-86BD7CA07094}" dt="2023-12-12T20:08:03.503" v="36" actId="26606"/>
          <ac:spMkLst>
            <pc:docMk/>
            <pc:sldMk cId="2126936364" sldId="266"/>
            <ac:spMk id="3" creationId="{1172BB69-4F29-1322-5575-DEF95525ACE9}"/>
          </ac:spMkLst>
        </pc:spChg>
        <pc:spChg chg="add del">
          <ac:chgData name="Fionna Chong" userId="8a69be86-f4e3-401e-a960-eae06c4216fe" providerId="ADAL" clId="{D2315696-96D3-4C7E-A258-86BD7CA07094}" dt="2023-12-12T20:08:03.498" v="35" actId="26606"/>
          <ac:spMkLst>
            <pc:docMk/>
            <pc:sldMk cId="2126936364" sldId="266"/>
            <ac:spMk id="8" creationId="{DF765F4A-2DF9-42BC-89D8-E61753DA5A3E}"/>
          </ac:spMkLst>
        </pc:spChg>
        <pc:spChg chg="add del">
          <ac:chgData name="Fionna Chong" userId="8a69be86-f4e3-401e-a960-eae06c4216fe" providerId="ADAL" clId="{D2315696-96D3-4C7E-A258-86BD7CA07094}" dt="2023-12-12T20:08:03.498" v="35" actId="26606"/>
          <ac:spMkLst>
            <pc:docMk/>
            <pc:sldMk cId="2126936364" sldId="266"/>
            <ac:spMk id="10" creationId="{716E55FE-7292-474F-B63E-7EF4C8DD1222}"/>
          </ac:spMkLst>
        </pc:spChg>
        <pc:spChg chg="add del">
          <ac:chgData name="Fionna Chong" userId="8a69be86-f4e3-401e-a960-eae06c4216fe" providerId="ADAL" clId="{D2315696-96D3-4C7E-A258-86BD7CA07094}" dt="2023-12-12T20:08:03.498" v="35" actId="26606"/>
          <ac:spMkLst>
            <pc:docMk/>
            <pc:sldMk cId="2126936364" sldId="266"/>
            <ac:spMk id="12" creationId="{32E95C4D-CC3C-4C9D-B8E6-271568CB8F71}"/>
          </ac:spMkLst>
        </pc:spChg>
        <pc:spChg chg="add">
          <ac:chgData name="Fionna Chong" userId="8a69be86-f4e3-401e-a960-eae06c4216fe" providerId="ADAL" clId="{D2315696-96D3-4C7E-A258-86BD7CA07094}" dt="2023-12-12T20:08:03.503" v="36" actId="26606"/>
          <ac:spMkLst>
            <pc:docMk/>
            <pc:sldMk cId="2126936364" sldId="266"/>
            <ac:spMk id="14" creationId="{460BE097-8227-4FAA-855E-A7E0050E5D31}"/>
          </ac:spMkLst>
        </pc:spChg>
        <pc:spChg chg="add">
          <ac:chgData name="Fionna Chong" userId="8a69be86-f4e3-401e-a960-eae06c4216fe" providerId="ADAL" clId="{D2315696-96D3-4C7E-A258-86BD7CA07094}" dt="2023-12-12T20:08:03.503" v="36" actId="26606"/>
          <ac:spMkLst>
            <pc:docMk/>
            <pc:sldMk cId="2126936364" sldId="266"/>
            <ac:spMk id="15" creationId="{CACE5B7E-B6A7-412F-9CDD-CE2F7B02346C}"/>
          </ac:spMkLst>
        </pc:spChg>
        <pc:spChg chg="add">
          <ac:chgData name="Fionna Chong" userId="8a69be86-f4e3-401e-a960-eae06c4216fe" providerId="ADAL" clId="{D2315696-96D3-4C7E-A258-86BD7CA07094}" dt="2023-12-12T20:08:03.503" v="36" actId="26606"/>
          <ac:spMkLst>
            <pc:docMk/>
            <pc:sldMk cId="2126936364" sldId="266"/>
            <ac:spMk id="16" creationId="{486D18E6-2C3A-4D4A-93B8-55C657561BEA}"/>
          </ac:spMkLst>
        </pc:spChg>
      </pc:sldChg>
      <pc:sldChg chg="addSp delSp modSp mod">
        <pc:chgData name="Fionna Chong" userId="8a69be86-f4e3-401e-a960-eae06c4216fe" providerId="ADAL" clId="{D2315696-96D3-4C7E-A258-86BD7CA07094}" dt="2023-12-12T20:07:52.088" v="33" actId="26606"/>
        <pc:sldMkLst>
          <pc:docMk/>
          <pc:sldMk cId="1193459192" sldId="267"/>
        </pc:sldMkLst>
        <pc:spChg chg="mod">
          <ac:chgData name="Fionna Chong" userId="8a69be86-f4e3-401e-a960-eae06c4216fe" providerId="ADAL" clId="{D2315696-96D3-4C7E-A258-86BD7CA07094}" dt="2023-12-12T20:07:52.088" v="33" actId="26606"/>
          <ac:spMkLst>
            <pc:docMk/>
            <pc:sldMk cId="1193459192" sldId="267"/>
            <ac:spMk id="2" creationId="{50A8D1A1-CC85-D633-F1F4-569E496CBD1F}"/>
          </ac:spMkLst>
        </pc:spChg>
        <pc:spChg chg="mod">
          <ac:chgData name="Fionna Chong" userId="8a69be86-f4e3-401e-a960-eae06c4216fe" providerId="ADAL" clId="{D2315696-96D3-4C7E-A258-86BD7CA07094}" dt="2023-12-12T20:07:52.088" v="33" actId="26606"/>
          <ac:spMkLst>
            <pc:docMk/>
            <pc:sldMk cId="1193459192" sldId="267"/>
            <ac:spMk id="6" creationId="{AF3CF45B-2744-8745-063B-27F9C48F5EB2}"/>
          </ac:spMkLst>
        </pc:spChg>
        <pc:spChg chg="add del">
          <ac:chgData name="Fionna Chong" userId="8a69be86-f4e3-401e-a960-eae06c4216fe" providerId="ADAL" clId="{D2315696-96D3-4C7E-A258-86BD7CA07094}" dt="2023-12-12T20:07:52.088" v="33" actId="26606"/>
          <ac:spMkLst>
            <pc:docMk/>
            <pc:sldMk cId="1193459192" sldId="267"/>
            <ac:spMk id="11" creationId="{DF765F4A-2DF9-42BC-89D8-E61753DA5A3E}"/>
          </ac:spMkLst>
        </pc:spChg>
        <pc:spChg chg="add del">
          <ac:chgData name="Fionna Chong" userId="8a69be86-f4e3-401e-a960-eae06c4216fe" providerId="ADAL" clId="{D2315696-96D3-4C7E-A258-86BD7CA07094}" dt="2023-12-12T20:07:52.088" v="33" actId="26606"/>
          <ac:spMkLst>
            <pc:docMk/>
            <pc:sldMk cId="1193459192" sldId="267"/>
            <ac:spMk id="13" creationId="{716E55FE-7292-474F-B63E-7EF4C8DD1222}"/>
          </ac:spMkLst>
        </pc:spChg>
        <pc:spChg chg="add del">
          <ac:chgData name="Fionna Chong" userId="8a69be86-f4e3-401e-a960-eae06c4216fe" providerId="ADAL" clId="{D2315696-96D3-4C7E-A258-86BD7CA07094}" dt="2023-12-12T20:07:52.088" v="33" actId="26606"/>
          <ac:spMkLst>
            <pc:docMk/>
            <pc:sldMk cId="1193459192" sldId="267"/>
            <ac:spMk id="15" creationId="{32E95C4D-CC3C-4C9D-B8E6-271568CB8F71}"/>
          </ac:spMkLst>
        </pc:spChg>
        <pc:picChg chg="mod ord">
          <ac:chgData name="Fionna Chong" userId="8a69be86-f4e3-401e-a960-eae06c4216fe" providerId="ADAL" clId="{D2315696-96D3-4C7E-A258-86BD7CA07094}" dt="2023-12-12T20:07:52.088" v="33" actId="26606"/>
          <ac:picMkLst>
            <pc:docMk/>
            <pc:sldMk cId="1193459192" sldId="267"/>
            <ac:picMk id="5" creationId="{DF506F08-0B9D-9447-5E00-285840A05239}"/>
          </ac:picMkLst>
        </pc:picChg>
      </pc:sldChg>
      <pc:sldChg chg="modNotesTx">
        <pc:chgData name="Fionna Chong" userId="8a69be86-f4e3-401e-a960-eae06c4216fe" providerId="ADAL" clId="{D2315696-96D3-4C7E-A258-86BD7CA07094}" dt="2023-12-12T20:17:30.012" v="367" actId="313"/>
        <pc:sldMkLst>
          <pc:docMk/>
          <pc:sldMk cId="2776397260" sldId="268"/>
        </pc:sldMkLst>
      </pc:sldChg>
      <pc:sldChg chg="addSp modSp mod">
        <pc:chgData name="Fionna Chong" userId="8a69be86-f4e3-401e-a960-eae06c4216fe" providerId="ADAL" clId="{D2315696-96D3-4C7E-A258-86BD7CA07094}" dt="2023-12-12T20:09:35.947" v="41" actId="26606"/>
        <pc:sldMkLst>
          <pc:docMk/>
          <pc:sldMk cId="3869609605" sldId="269"/>
        </pc:sldMkLst>
        <pc:spChg chg="mod">
          <ac:chgData name="Fionna Chong" userId="8a69be86-f4e3-401e-a960-eae06c4216fe" providerId="ADAL" clId="{D2315696-96D3-4C7E-A258-86BD7CA07094}" dt="2023-12-12T20:09:35.947" v="41" actId="26606"/>
          <ac:spMkLst>
            <pc:docMk/>
            <pc:sldMk cId="3869609605" sldId="269"/>
            <ac:spMk id="2" creationId="{73A1E185-331A-FABB-E293-D11FFF5624FD}"/>
          </ac:spMkLst>
        </pc:spChg>
        <pc:spChg chg="mod">
          <ac:chgData name="Fionna Chong" userId="8a69be86-f4e3-401e-a960-eae06c4216fe" providerId="ADAL" clId="{D2315696-96D3-4C7E-A258-86BD7CA07094}" dt="2023-12-12T20:09:35.947" v="41" actId="26606"/>
          <ac:spMkLst>
            <pc:docMk/>
            <pc:sldMk cId="3869609605" sldId="269"/>
            <ac:spMk id="3" creationId="{E80F6E0E-CD8F-3BA8-6FAA-3418237CC7C7}"/>
          </ac:spMkLst>
        </pc:spChg>
        <pc:spChg chg="add">
          <ac:chgData name="Fionna Chong" userId="8a69be86-f4e3-401e-a960-eae06c4216fe" providerId="ADAL" clId="{D2315696-96D3-4C7E-A258-86BD7CA07094}" dt="2023-12-12T20:09:35.947" v="41" actId="26606"/>
          <ac:spMkLst>
            <pc:docMk/>
            <pc:sldMk cId="3869609605" sldId="269"/>
            <ac:spMk id="8" creationId="{DF765F4A-2DF9-42BC-89D8-E61753DA5A3E}"/>
          </ac:spMkLst>
        </pc:spChg>
        <pc:spChg chg="add">
          <ac:chgData name="Fionna Chong" userId="8a69be86-f4e3-401e-a960-eae06c4216fe" providerId="ADAL" clId="{D2315696-96D3-4C7E-A258-86BD7CA07094}" dt="2023-12-12T20:09:35.947" v="41" actId="26606"/>
          <ac:spMkLst>
            <pc:docMk/>
            <pc:sldMk cId="3869609605" sldId="269"/>
            <ac:spMk id="10" creationId="{716E55FE-7292-474F-B63E-7EF4C8DD1222}"/>
          </ac:spMkLst>
        </pc:spChg>
        <pc:spChg chg="add">
          <ac:chgData name="Fionna Chong" userId="8a69be86-f4e3-401e-a960-eae06c4216fe" providerId="ADAL" clId="{D2315696-96D3-4C7E-A258-86BD7CA07094}" dt="2023-12-12T20:09:35.947" v="41" actId="26606"/>
          <ac:spMkLst>
            <pc:docMk/>
            <pc:sldMk cId="3869609605" sldId="269"/>
            <ac:spMk id="12" creationId="{32E95C4D-CC3C-4C9D-B8E6-271568CB8F71}"/>
          </ac:spMkLst>
        </pc:spChg>
      </pc:sldChg>
      <pc:sldChg chg="addSp modSp mod">
        <pc:chgData name="Fionna Chong" userId="8a69be86-f4e3-401e-a960-eae06c4216fe" providerId="ADAL" clId="{D2315696-96D3-4C7E-A258-86BD7CA07094}" dt="2023-12-12T20:12:25.212" v="150" actId="20577"/>
        <pc:sldMkLst>
          <pc:docMk/>
          <pc:sldMk cId="1102851541" sldId="270"/>
        </pc:sldMkLst>
        <pc:spChg chg="mod">
          <ac:chgData name="Fionna Chong" userId="8a69be86-f4e3-401e-a960-eae06c4216fe" providerId="ADAL" clId="{D2315696-96D3-4C7E-A258-86BD7CA07094}" dt="2023-12-12T20:09:31.172" v="40" actId="26606"/>
          <ac:spMkLst>
            <pc:docMk/>
            <pc:sldMk cId="1102851541" sldId="270"/>
            <ac:spMk id="2" creationId="{73A1E185-331A-FABB-E293-D11FFF5624FD}"/>
          </ac:spMkLst>
        </pc:spChg>
        <pc:spChg chg="mod">
          <ac:chgData name="Fionna Chong" userId="8a69be86-f4e3-401e-a960-eae06c4216fe" providerId="ADAL" clId="{D2315696-96D3-4C7E-A258-86BD7CA07094}" dt="2023-12-12T20:12:25.212" v="150" actId="20577"/>
          <ac:spMkLst>
            <pc:docMk/>
            <pc:sldMk cId="1102851541" sldId="270"/>
            <ac:spMk id="3" creationId="{E80F6E0E-CD8F-3BA8-6FAA-3418237CC7C7}"/>
          </ac:spMkLst>
        </pc:spChg>
        <pc:spChg chg="add">
          <ac:chgData name="Fionna Chong" userId="8a69be86-f4e3-401e-a960-eae06c4216fe" providerId="ADAL" clId="{D2315696-96D3-4C7E-A258-86BD7CA07094}" dt="2023-12-12T20:09:31.172" v="40" actId="26606"/>
          <ac:spMkLst>
            <pc:docMk/>
            <pc:sldMk cId="1102851541" sldId="270"/>
            <ac:spMk id="8" creationId="{DF765F4A-2DF9-42BC-89D8-E61753DA5A3E}"/>
          </ac:spMkLst>
        </pc:spChg>
        <pc:spChg chg="add">
          <ac:chgData name="Fionna Chong" userId="8a69be86-f4e3-401e-a960-eae06c4216fe" providerId="ADAL" clId="{D2315696-96D3-4C7E-A258-86BD7CA07094}" dt="2023-12-12T20:09:31.172" v="40" actId="26606"/>
          <ac:spMkLst>
            <pc:docMk/>
            <pc:sldMk cId="1102851541" sldId="270"/>
            <ac:spMk id="10" creationId="{716E55FE-7292-474F-B63E-7EF4C8DD1222}"/>
          </ac:spMkLst>
        </pc:spChg>
        <pc:spChg chg="add">
          <ac:chgData name="Fionna Chong" userId="8a69be86-f4e3-401e-a960-eae06c4216fe" providerId="ADAL" clId="{D2315696-96D3-4C7E-A258-86BD7CA07094}" dt="2023-12-12T20:09:31.172" v="40" actId="26606"/>
          <ac:spMkLst>
            <pc:docMk/>
            <pc:sldMk cId="1102851541" sldId="270"/>
            <ac:spMk id="12" creationId="{32E95C4D-CC3C-4C9D-B8E6-271568CB8F71}"/>
          </ac:spMkLst>
        </pc:spChg>
      </pc:sldChg>
    </pc:docChg>
  </pc:docChgLst>
  <pc:docChgLst>
    <pc:chgData name="Emily Simpson" userId="e02228d3-da76-41d2-891e-57b6110a5353" providerId="ADAL" clId="{FA65045C-A116-4D4A-8045-D92E99B59F73}"/>
    <pc:docChg chg="modSld">
      <pc:chgData name="Emily Simpson" userId="e02228d3-da76-41d2-891e-57b6110a5353" providerId="ADAL" clId="{FA65045C-A116-4D4A-8045-D92E99B59F73}" dt="2023-11-28T21:17:17.222" v="0" actId="20577"/>
      <pc:docMkLst>
        <pc:docMk/>
      </pc:docMkLst>
      <pc:sldChg chg="modSp mod">
        <pc:chgData name="Emily Simpson" userId="e02228d3-da76-41d2-891e-57b6110a5353" providerId="ADAL" clId="{FA65045C-A116-4D4A-8045-D92E99B59F73}" dt="2023-11-28T21:17:17.222" v="0" actId="20577"/>
        <pc:sldMkLst>
          <pc:docMk/>
          <pc:sldMk cId="2126936364" sldId="266"/>
        </pc:sldMkLst>
        <pc:spChg chg="mod">
          <ac:chgData name="Emily Simpson" userId="e02228d3-da76-41d2-891e-57b6110a5353" providerId="ADAL" clId="{FA65045C-A116-4D4A-8045-D92E99B59F73}" dt="2023-11-28T21:17:17.222" v="0" actId="20577"/>
          <ac:spMkLst>
            <pc:docMk/>
            <pc:sldMk cId="2126936364" sldId="266"/>
            <ac:spMk id="2" creationId="{E82A3860-29E0-C477-09A0-957DD32728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EFF04-6603-46C3-835A-12A8BFF18AC5}" type="datetimeFigureOut">
              <a:rPr lang="en-CA" smtClean="0"/>
              <a:t>2023-12-12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984E-AF1E-4CBA-9470-82482B1FEBF4}" type="slidenum">
              <a:rPr lang="en-CA" smtClean="0"/>
              <a:t>‹#›</a:t>
            </a:fld>
            <a:endParaRPr lang="en-CA"/>
          </a:p>
        </p:txBody>
      </p:sp>
    </p:spTree>
    <p:extLst>
      <p:ext uri="{BB962C8B-B14F-4D97-AF65-F5344CB8AC3E}">
        <p14:creationId xmlns:p14="http://schemas.microsoft.com/office/powerpoint/2010/main" val="271411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3.weforum.org/docs/WEF_Future_of_Jobs_2023.pdf?_gl=1*19ubrm7*_up*MQ..&amp;gclid=CjwKCAjwjaWoBhAmEiwAXz8DBQ7_9vypwVThhXUyS8_xzwBnHiPBP6dXnXtZMrrXI4-fFtgkusqMGhoCTuEQAvD_Bw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hostwork.inf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iindex.stanford.edu/report/" TargetMode="External"/><Relationship Id="rId5" Type="http://schemas.openxmlformats.org/officeDocument/2006/relationships/hyperlink" Target="https://www.weforum.org/agenda/2023/04/balancing-ais-carbon-footprint-and-its-potential-for-transformative-positive-climate-impact/" TargetMode="External"/><Relationship Id="rId4" Type="http://schemas.openxmlformats.org/officeDocument/2006/relationships/hyperlink" Target="https://time.com/6247678/openai-chatgpt-kenya-work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latin typeface="Lato"/>
                <a:ea typeface="Lato"/>
                <a:cs typeface="Lato"/>
                <a:sym typeface="Lato"/>
              </a:rPr>
              <a:t>GenAI tools are new for all of us, teachers and students alike! And, GenAI tools are not only here to stay, they are rapidly evolving. Approaching this as an opportunity to learn along with your students sets the stage for a meaningful, ongoing learning experience for everyone.</a:t>
            </a:r>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1</a:t>
            </a:fld>
            <a:endParaRPr lang="en-CA"/>
          </a:p>
        </p:txBody>
      </p:sp>
    </p:spTree>
    <p:extLst>
      <p:ext uri="{BB962C8B-B14F-4D97-AF65-F5344CB8AC3E}">
        <p14:creationId xmlns:p14="http://schemas.microsoft.com/office/powerpoint/2010/main" val="71394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CA" dirty="0">
                <a:solidFill>
                  <a:srgbClr val="414041"/>
                </a:solidFill>
                <a:latin typeface="Lato"/>
                <a:ea typeface="Lato"/>
                <a:cs typeface="Lato"/>
                <a:sym typeface="Lato"/>
              </a:rPr>
              <a:t>Facilitate a discussion around this topic.</a:t>
            </a:r>
          </a:p>
          <a:p>
            <a:pPr marL="457200" marR="0" lvl="0" indent="-317500" algn="l" rtl="0">
              <a:spcBef>
                <a:spcPts val="0"/>
              </a:spcBef>
              <a:spcAft>
                <a:spcPts val="0"/>
              </a:spcAft>
              <a:buClr>
                <a:srgbClr val="414041"/>
              </a:buClr>
              <a:buSzPts val="1400"/>
              <a:buFont typeface="Lato"/>
              <a:buChar char="●"/>
            </a:pPr>
            <a:r>
              <a:rPr lang="en-CA" dirty="0">
                <a:solidFill>
                  <a:srgbClr val="414041"/>
                </a:solidFill>
                <a:latin typeface="Lato"/>
                <a:ea typeface="Lato"/>
                <a:cs typeface="Lato"/>
                <a:sym typeface="Lato"/>
              </a:rPr>
              <a:t>What do you know about </a:t>
            </a:r>
            <a:r>
              <a:rPr lang="en-CA" dirty="0" err="1">
                <a:solidFill>
                  <a:srgbClr val="414041"/>
                </a:solidFill>
                <a:latin typeface="Lato"/>
                <a:ea typeface="Lato"/>
                <a:cs typeface="Lato"/>
                <a:sym typeface="Lato"/>
              </a:rPr>
              <a:t>GenAI</a:t>
            </a:r>
            <a:r>
              <a:rPr lang="en-CA" dirty="0">
                <a:solidFill>
                  <a:srgbClr val="414041"/>
                </a:solidFill>
                <a:latin typeface="Lato"/>
                <a:ea typeface="Lato"/>
                <a:cs typeface="Lato"/>
                <a:sym typeface="Lato"/>
              </a:rPr>
              <a:t> tools?</a:t>
            </a:r>
          </a:p>
          <a:p>
            <a:pPr marL="457200" marR="0" lvl="0" indent="-317500" algn="l" rtl="0">
              <a:spcBef>
                <a:spcPts val="0"/>
              </a:spcBef>
              <a:spcAft>
                <a:spcPts val="0"/>
              </a:spcAft>
              <a:buClr>
                <a:srgbClr val="414041"/>
              </a:buClr>
              <a:buSzPts val="1400"/>
              <a:buFont typeface="Lato"/>
              <a:buChar char="●"/>
            </a:pPr>
            <a:r>
              <a:rPr lang="en-CA" dirty="0">
                <a:solidFill>
                  <a:srgbClr val="414041"/>
                </a:solidFill>
                <a:latin typeface="Lato"/>
                <a:ea typeface="Lato"/>
                <a:cs typeface="Lato"/>
                <a:sym typeface="Lato"/>
              </a:rPr>
              <a:t>How do they work? Where do they get their information?</a:t>
            </a:r>
          </a:p>
          <a:p>
            <a:pPr marL="457200" marR="0" lvl="0" indent="-317500" algn="l" rtl="0">
              <a:spcBef>
                <a:spcPts val="0"/>
              </a:spcBef>
              <a:spcAft>
                <a:spcPts val="0"/>
              </a:spcAft>
              <a:buClr>
                <a:srgbClr val="414041"/>
              </a:buClr>
              <a:buSzPts val="1400"/>
              <a:buFont typeface="Lato"/>
              <a:buChar char="●"/>
            </a:pPr>
            <a:r>
              <a:rPr lang="en-CA" dirty="0">
                <a:solidFill>
                  <a:srgbClr val="414041"/>
                </a:solidFill>
                <a:latin typeface="Lato"/>
                <a:ea typeface="Lato"/>
                <a:cs typeface="Lato"/>
                <a:sym typeface="Lato"/>
              </a:rPr>
              <a:t>What types do you know about?</a:t>
            </a:r>
          </a:p>
          <a:p>
            <a:pPr marL="457200" marR="0" lvl="0" indent="-317500" algn="l" rtl="0">
              <a:spcBef>
                <a:spcPts val="0"/>
              </a:spcBef>
              <a:spcAft>
                <a:spcPts val="0"/>
              </a:spcAft>
              <a:buClr>
                <a:srgbClr val="414041"/>
              </a:buClr>
              <a:buSzPts val="1400"/>
              <a:buFont typeface="Lato"/>
              <a:buChar char="●"/>
            </a:pPr>
            <a:r>
              <a:rPr lang="en-CA" dirty="0">
                <a:solidFill>
                  <a:srgbClr val="414041"/>
                </a:solidFill>
                <a:latin typeface="Lato"/>
                <a:ea typeface="Lato"/>
                <a:cs typeface="Lato"/>
                <a:sym typeface="Lato"/>
              </a:rPr>
              <a:t>Have you used them before? In what ways?</a:t>
            </a:r>
            <a:endParaRPr lang="en-CA" sz="1050" dirty="0"/>
          </a:p>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3</a:t>
            </a:fld>
            <a:endParaRPr lang="en-CA"/>
          </a:p>
        </p:txBody>
      </p:sp>
    </p:spTree>
    <p:extLst>
      <p:ext uri="{BB962C8B-B14F-4D97-AF65-F5344CB8AC3E}">
        <p14:creationId xmlns:p14="http://schemas.microsoft.com/office/powerpoint/2010/main" val="383036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CA" b="1" i="1" dirty="0">
                <a:solidFill>
                  <a:schemeClr val="dk1"/>
                </a:solidFill>
              </a:rPr>
              <a:t>Generative AI</a:t>
            </a:r>
            <a:r>
              <a:rPr lang="en-CA" dirty="0">
                <a:solidFill>
                  <a:schemeClr val="dk1"/>
                </a:solidFill>
              </a:rPr>
              <a:t> references a newer set of artificial intelligence tools that are able to generate original content in the form of text, audio, video, imagery, code, simulation and more. Generative AI tools are created upon </a:t>
            </a:r>
            <a:r>
              <a:rPr lang="en-CA" b="1" i="1" dirty="0">
                <a:solidFill>
                  <a:schemeClr val="dk1"/>
                </a:solidFill>
              </a:rPr>
              <a:t>large language models</a:t>
            </a:r>
            <a:r>
              <a:rPr lang="en-CA" dirty="0">
                <a:solidFill>
                  <a:schemeClr val="dk1"/>
                </a:solidFill>
              </a:rPr>
              <a:t> (LLM’s) with </a:t>
            </a:r>
            <a:r>
              <a:rPr lang="en-CA" b="1" i="1" dirty="0">
                <a:solidFill>
                  <a:schemeClr val="dk1"/>
                </a:solidFill>
              </a:rPr>
              <a:t>GPT</a:t>
            </a:r>
            <a:r>
              <a:rPr lang="en-CA" dirty="0">
                <a:solidFill>
                  <a:schemeClr val="dk1"/>
                </a:solidFill>
              </a:rPr>
              <a:t> being the most popular. LLMs are trained on large data sets of knowledge including </a:t>
            </a:r>
            <a:r>
              <a:rPr lang="en-CA" b="1" i="1" dirty="0">
                <a:solidFill>
                  <a:schemeClr val="dk1"/>
                </a:solidFill>
              </a:rPr>
              <a:t>natural language processing</a:t>
            </a:r>
            <a:r>
              <a:rPr lang="en-CA" dirty="0">
                <a:solidFill>
                  <a:schemeClr val="dk1"/>
                </a:solidFill>
              </a:rPr>
              <a:t> models that help its outputs mimic natural human spoken text. </a:t>
            </a:r>
          </a:p>
          <a:p>
            <a:pPr marL="0" lvl="0" indent="0" algn="l" rtl="0">
              <a:lnSpc>
                <a:spcPct val="115000"/>
              </a:lnSpc>
              <a:spcBef>
                <a:spcPts val="1200"/>
              </a:spcBef>
              <a:spcAft>
                <a:spcPts val="0"/>
              </a:spcAft>
              <a:buClr>
                <a:schemeClr val="dk1"/>
              </a:buClr>
              <a:buSzPts val="1100"/>
              <a:buFont typeface="Arial"/>
              <a:buNone/>
            </a:pPr>
            <a:r>
              <a:rPr lang="en-CA" dirty="0">
                <a:solidFill>
                  <a:schemeClr val="dk1"/>
                </a:solidFill>
              </a:rPr>
              <a:t>How does it work?</a:t>
            </a:r>
          </a:p>
          <a:p>
            <a:pPr marL="0" lvl="0" indent="0" algn="l" rtl="0">
              <a:lnSpc>
                <a:spcPct val="115000"/>
              </a:lnSpc>
              <a:spcBef>
                <a:spcPts val="1200"/>
              </a:spcBef>
              <a:spcAft>
                <a:spcPts val="0"/>
              </a:spcAft>
              <a:buClr>
                <a:schemeClr val="dk1"/>
              </a:buClr>
              <a:buSzPts val="1100"/>
              <a:buFont typeface="Arial"/>
              <a:buNone/>
            </a:pPr>
            <a:r>
              <a:rPr lang="en-CA" dirty="0">
                <a:solidFill>
                  <a:schemeClr val="dk1"/>
                </a:solidFill>
              </a:rPr>
              <a:t>When interacting with a generative AI tool, you are essentially interacting with a </a:t>
            </a:r>
            <a:r>
              <a:rPr lang="en-CA" b="1" i="1" dirty="0">
                <a:solidFill>
                  <a:schemeClr val="dk1"/>
                </a:solidFill>
              </a:rPr>
              <a:t>chatbot</a:t>
            </a:r>
            <a:r>
              <a:rPr lang="en-CA" dirty="0">
                <a:solidFill>
                  <a:schemeClr val="dk1"/>
                </a:solidFill>
              </a:rPr>
              <a:t> in a two way conversation. You, as the user, ask it a question or give it a task, commonly referred to as a </a:t>
            </a:r>
            <a:r>
              <a:rPr lang="en-CA" b="1" i="1" dirty="0">
                <a:solidFill>
                  <a:schemeClr val="dk1"/>
                </a:solidFill>
              </a:rPr>
              <a:t>prompt.</a:t>
            </a:r>
            <a:r>
              <a:rPr lang="en-CA" dirty="0">
                <a:solidFill>
                  <a:schemeClr val="dk1"/>
                </a:solidFill>
              </a:rPr>
              <a:t> In return, the GAI tool will search through its datasets and using a predictive text model, string together sentences that are most related to your prompt. </a:t>
            </a:r>
          </a:p>
          <a:p>
            <a:pPr marL="0" lvl="0" indent="0" algn="l" rtl="0">
              <a:lnSpc>
                <a:spcPct val="115000"/>
              </a:lnSpc>
              <a:spcBef>
                <a:spcPts val="1200"/>
              </a:spcBef>
              <a:spcAft>
                <a:spcPts val="1200"/>
              </a:spcAft>
              <a:buClr>
                <a:schemeClr val="dk1"/>
              </a:buClr>
              <a:buSzPts val="1100"/>
              <a:buFont typeface="Arial"/>
              <a:buNone/>
            </a:pPr>
            <a:r>
              <a:rPr lang="en-CA" dirty="0">
                <a:solidFill>
                  <a:schemeClr val="dk1"/>
                </a:solidFill>
              </a:rPr>
              <a:t>From here, you are able to continue the conversation by asking the GAI to refine its output or to generate additional outputs based on your prompts. As you can imagine then, the quality and level of detail within your prompt will greatly affect the output.</a:t>
            </a:r>
            <a:endParaRPr lang="en-CA" dirty="0"/>
          </a:p>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4</a:t>
            </a:fld>
            <a:endParaRPr lang="en-CA"/>
          </a:p>
        </p:txBody>
      </p:sp>
    </p:spTree>
    <p:extLst>
      <p:ext uri="{BB962C8B-B14F-4D97-AF65-F5344CB8AC3E}">
        <p14:creationId xmlns:p14="http://schemas.microsoft.com/office/powerpoint/2010/main" val="126698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CA" dirty="0">
                <a:solidFill>
                  <a:schemeClr val="dk1"/>
                </a:solidFill>
                <a:latin typeface="Lato"/>
                <a:ea typeface="Lato"/>
                <a:cs typeface="Lato"/>
                <a:sym typeface="Lato"/>
              </a:rPr>
              <a:t>Facilitate a discussion around this topic.</a:t>
            </a:r>
          </a:p>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How has AI impacted your discipline/profession?</a:t>
            </a:r>
          </a:p>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What AI skills will you need as you enter the workforce?</a:t>
            </a:r>
            <a:endParaRPr lang="en-CA" sz="1200" b="1"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Future of Jobs Report (2023): </a:t>
            </a:r>
            <a:r>
              <a:rPr lang="en-CA" u="sng" dirty="0">
                <a:solidFill>
                  <a:schemeClr val="hlink"/>
                </a:solidFill>
                <a:hlinkClick r:id="rId3"/>
              </a:rPr>
              <a:t>https://www3.weforum.org/docs/WEF_Future_of_Jobs_2023.pdf?_gl=1*19ubrm7*_up*MQ..&amp;</a:t>
            </a:r>
            <a:r>
              <a:rPr lang="en-CA" u="sng" dirty="0" err="1">
                <a:solidFill>
                  <a:schemeClr val="hlink"/>
                </a:solidFill>
                <a:hlinkClick r:id="rId3"/>
              </a:rPr>
              <a:t>gclid</a:t>
            </a:r>
            <a:r>
              <a:rPr lang="en-CA" u="sng" dirty="0">
                <a:solidFill>
                  <a:schemeClr val="hlink"/>
                </a:solidFill>
                <a:hlinkClick r:id="rId3"/>
              </a:rPr>
              <a:t>=CjwKCAjwjaWoBhAmEiwAXz8DBQ7_9vypwVThhXUyS8_xzwBnHiPBP6dXnXtZMrrXI4-fFtgkusqMGhoCTuEQAvD_BwE</a:t>
            </a:r>
            <a:endParaRPr lang="en-CA" dirty="0"/>
          </a:p>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5</a:t>
            </a:fld>
            <a:endParaRPr lang="en-CA"/>
          </a:p>
        </p:txBody>
      </p:sp>
    </p:spTree>
    <p:extLst>
      <p:ext uri="{BB962C8B-B14F-4D97-AF65-F5344CB8AC3E}">
        <p14:creationId xmlns:p14="http://schemas.microsoft.com/office/powerpoint/2010/main" val="64382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CA" dirty="0">
                <a:solidFill>
                  <a:schemeClr val="dk1"/>
                </a:solidFill>
                <a:latin typeface="Lato"/>
                <a:ea typeface="Lato"/>
                <a:cs typeface="Lato"/>
                <a:sym typeface="Lato"/>
              </a:rPr>
              <a:t>Consider using an interactive activity such as Padlet, </a:t>
            </a:r>
            <a:r>
              <a:rPr lang="en-CA" dirty="0" err="1">
                <a:solidFill>
                  <a:schemeClr val="dk1"/>
                </a:solidFill>
                <a:latin typeface="Lato"/>
                <a:ea typeface="Lato"/>
                <a:cs typeface="Lato"/>
                <a:sym typeface="Lato"/>
              </a:rPr>
              <a:t>mentimeter</a:t>
            </a:r>
            <a:r>
              <a:rPr lang="en-CA" dirty="0">
                <a:solidFill>
                  <a:schemeClr val="dk1"/>
                </a:solidFill>
                <a:latin typeface="Lato"/>
                <a:ea typeface="Lato"/>
                <a:cs typeface="Lato"/>
                <a:sym typeface="Lato"/>
              </a:rPr>
              <a:t>, zoom chat, </a:t>
            </a:r>
            <a:r>
              <a:rPr lang="en-CA" dirty="0" err="1">
                <a:solidFill>
                  <a:schemeClr val="dk1"/>
                </a:solidFill>
                <a:latin typeface="Lato"/>
                <a:ea typeface="Lato"/>
                <a:cs typeface="Lato"/>
                <a:sym typeface="Lato"/>
              </a:rPr>
              <a:t>etc</a:t>
            </a:r>
            <a:endParaRPr lang="en-CA" dirty="0">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What are some limitations of </a:t>
            </a:r>
            <a:r>
              <a:rPr lang="en-CA" dirty="0" err="1">
                <a:solidFill>
                  <a:schemeClr val="dk1"/>
                </a:solidFill>
                <a:latin typeface="Lato"/>
                <a:ea typeface="Lato"/>
                <a:cs typeface="Lato"/>
                <a:sym typeface="Lato"/>
              </a:rPr>
              <a:t>GenAI</a:t>
            </a:r>
            <a:r>
              <a:rPr lang="en-CA" dirty="0">
                <a:solidFill>
                  <a:schemeClr val="dk1"/>
                </a:solidFill>
                <a:latin typeface="Lato"/>
                <a:ea typeface="Lato"/>
                <a:cs typeface="Lato"/>
                <a:sym typeface="Lato"/>
              </a:rPr>
              <a:t> tools?</a:t>
            </a:r>
          </a:p>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What concerns are there surrounding </a:t>
            </a:r>
            <a:r>
              <a:rPr lang="en-CA" dirty="0" err="1">
                <a:solidFill>
                  <a:schemeClr val="dk1"/>
                </a:solidFill>
                <a:latin typeface="Lato"/>
                <a:ea typeface="Lato"/>
                <a:cs typeface="Lato"/>
                <a:sym typeface="Lato"/>
              </a:rPr>
              <a:t>GenAI</a:t>
            </a:r>
            <a:r>
              <a:rPr lang="en-CA" dirty="0">
                <a:solidFill>
                  <a:schemeClr val="dk1"/>
                </a:solidFill>
                <a:latin typeface="Lato"/>
                <a:ea typeface="Lato"/>
                <a:cs typeface="Lato"/>
                <a:sym typeface="Lato"/>
              </a:rPr>
              <a:t>?</a:t>
            </a:r>
            <a:endParaRPr lang="en-CA" sz="1050" dirty="0"/>
          </a:p>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6</a:t>
            </a:fld>
            <a:endParaRPr lang="en-CA"/>
          </a:p>
        </p:txBody>
      </p:sp>
    </p:spTree>
    <p:extLst>
      <p:ext uri="{BB962C8B-B14F-4D97-AF65-F5344CB8AC3E}">
        <p14:creationId xmlns:p14="http://schemas.microsoft.com/office/powerpoint/2010/main" val="374178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1200" cap="none" spc="0" normalizeH="0" baseline="0" noProof="0" dirty="0">
                <a:ln>
                  <a:noFill/>
                </a:ln>
                <a:solidFill>
                  <a:srgbClr val="0F4BEB"/>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https://ghostwork.info</a:t>
            </a:r>
            <a:r>
              <a:rPr kumimoji="0" lang="en-US" sz="1200" b="0" i="0" u="none" strike="noStrike" kern="1200" cap="none" spc="0" normalizeH="0" baseline="0" noProof="0" dirty="0">
                <a:ln>
                  <a:noFill/>
                </a:ln>
                <a:solidFill>
                  <a:srgbClr val="0F4BEB"/>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4BEB"/>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https://time.com/6247678/openai-chatgpt-kenya-workers</a:t>
            </a:r>
            <a:r>
              <a:rPr kumimoji="0" lang="en-US" sz="1200" b="0" i="0" u="none" strike="noStrike" kern="1200" cap="none" spc="0" normalizeH="0" baseline="0" noProof="0" dirty="0">
                <a:ln>
                  <a:noFill/>
                </a:ln>
                <a:solidFill>
                  <a:srgbClr val="0F4BEB"/>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https://www.weforum.org/agenda/2023/04/balancing-ais-carbon-footprint-and-its-potential-for-transformative-positive-climate-impact/</a:t>
            </a:r>
            <a:endPar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https://aiindex.stanford.edu/report/</a:t>
            </a:r>
            <a:endPar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endParaRPr>
          </a:p>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7</a:t>
            </a:fld>
            <a:endParaRPr lang="en-CA"/>
          </a:p>
        </p:txBody>
      </p:sp>
    </p:spTree>
    <p:extLst>
      <p:ext uri="{BB962C8B-B14F-4D97-AF65-F5344CB8AC3E}">
        <p14:creationId xmlns:p14="http://schemas.microsoft.com/office/powerpoint/2010/main" val="403391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COURSE POLICY _ or have discussion about how students think it could be used ethically and effectively in the course.</a:t>
            </a:r>
          </a:p>
          <a:p>
            <a:r>
              <a:rPr lang="en-US" dirty="0"/>
              <a:t>Consider co-creating classroom agreement on Gen AI use (templates available on the CTLR </a:t>
            </a:r>
            <a:r>
              <a:rPr lang="en-US" dirty="0" err="1"/>
              <a:t>GenAI</a:t>
            </a:r>
            <a:r>
              <a:rPr lang="en-US" dirty="0"/>
              <a:t> page: https://ctlr.vcc.ca/teaching-and-learning/ai-tools-and-instructional-design/) in the section “How do I address </a:t>
            </a:r>
            <a:r>
              <a:rPr lang="en-US" dirty="0" err="1"/>
              <a:t>GenAI</a:t>
            </a:r>
            <a:r>
              <a:rPr lang="en-US" dirty="0"/>
              <a:t> use in my class?”</a:t>
            </a:r>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11</a:t>
            </a:fld>
            <a:endParaRPr lang="en-CA"/>
          </a:p>
        </p:txBody>
      </p:sp>
    </p:spTree>
    <p:extLst>
      <p:ext uri="{BB962C8B-B14F-4D97-AF65-F5344CB8AC3E}">
        <p14:creationId xmlns:p14="http://schemas.microsoft.com/office/powerpoint/2010/main" val="220684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4EE984E-AF1E-4CBA-9470-82482B1FEBF4}" type="slidenum">
              <a:rPr lang="en-CA" smtClean="0"/>
              <a:t>14</a:t>
            </a:fld>
            <a:endParaRPr lang="en-CA"/>
          </a:p>
        </p:txBody>
      </p:sp>
    </p:spTree>
    <p:extLst>
      <p:ext uri="{BB962C8B-B14F-4D97-AF65-F5344CB8AC3E}">
        <p14:creationId xmlns:p14="http://schemas.microsoft.com/office/powerpoint/2010/main" val="2461393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764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30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68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33041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5909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6195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9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5135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63061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96727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12/12/2023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81981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12/12/2023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61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ocs.google.com/presentation/d/11QUxxetGWcwn7QmQDV6GlKLGxhEZ3slWtH7293Kk_kY/edit?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n01.safelinks.protection.outlook.com/?url=https%3A%2F%2Fstyle.mla.org%2Fciting-generative-ai%2F&amp;data=05%7C01%7Ctegan.mannisto%40utoronto.ca%7Ce02bd23975874cab4b7808dbab222843%7C78aac2262f034b4d9037b46d56c55210%7C0%7C0%7C638291935422793926%7CUnknown%7CTWFpbGZsb3d8eyJWIjoiMC4wLjAwMDAiLCJQIjoiV2luMzIiLCJBTiI6Ik1haWwiLCJXVCI6Mn0%3D%7C3000%7C%7C%7C&amp;sdata=kU89BCYTcvXxIpVk218JoDDb9cC6lRpNsT8rn9HQndA%3D&amp;reserved=0" TargetMode="External"/><Relationship Id="rId2" Type="http://schemas.openxmlformats.org/officeDocument/2006/relationships/hyperlink" Target="https://libraryguides.centennialcollege.ca/c.php?g=584090&amp;p=5280720" TargetMode="External"/><Relationship Id="rId1" Type="http://schemas.openxmlformats.org/officeDocument/2006/relationships/slideLayout" Target="../slideLayouts/slideLayout2.xml"/><Relationship Id="rId6" Type="http://schemas.openxmlformats.org/officeDocument/2006/relationships/hyperlink" Target="https://tlp-lpa.ca/research/evaluate-for-quality" TargetMode="External"/><Relationship Id="rId5" Type="http://schemas.openxmlformats.org/officeDocument/2006/relationships/hyperlink" Target="https://can01.safelinks.protection.outlook.com/?url=https%3A%2F%2Fwww.chicagomanualofstyle.org%2Fqanda%2Fdata%2Ffaq%2Ftopics%2FDocumentation%2Ffaq0422.html&amp;data=05%7C01%7Ctegan.mannisto%40utoronto.ca%7Ce02bd23975874cab4b7808dbab222843%7C78aac2262f034b4d9037b46d56c55210%7C0%7C0%7C638291935422793926%7CUnknown%7CTWFpbGZsb3d8eyJWIjoiMC4wLjAwMDAiLCJQIjoiV2luMzIiLCJBTiI6Ik1haWwiLCJXVCI6Mn0%3D%7C3000%7C%7C%7C&amp;sdata=OLHxsX3uOB40VvH5UKUOoBnm60aLHjNhtdPraFLExKA%3D&amp;reserved=0" TargetMode="External"/><Relationship Id="rId4" Type="http://schemas.openxmlformats.org/officeDocument/2006/relationships/hyperlink" Target="https://can01.safelinks.protection.outlook.com/?url=https%3A%2F%2Fapastyle.apa.org%2Fblog%2Fhow-to-cite-chatgpt&amp;data=05%7C01%7Ctegan.mannisto%40utoronto.ca%7Ce02bd23975874cab4b7808dbab222843%7C78aac2262f034b4d9037b46d56c55210%7C0%7C0%7C638291935422793926%7CUnknown%7CTWFpbGZsb3d8eyJWIjoiMC4wLjAwMDAiLCJQIjoiV2luMzIiLCJBTiI6Ik1haWwiLCJXVCI6Mn0%3D%7C3000%7C%7C%7C&amp;sdata=bTwGifnhBkqAeRvCXLSlB5lMxdRzH9W2nTdoEaT5xx4%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debreakeredu.com/ch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search.centennialcollege.ca/permalink/01OCLS_CENTENN/16j836i/BM_eNqNzDEOgkAQQNEttEDlDtPYSaKsAi0hGmwVazLAKJvAsrIDhNtr4QGsfvPyV8LFgWvSrEpkqhbC2cvA945SHhyRxA32LVVQzBBfIamRi47tDh5ajdRbxYos3Bl7hhuN2BqlX5B2E2Q1zZARlvVGLJ_YWHJ_XYvt5ZwlqWf67j2Q5VzTZA2a7y_3w-AURmHkH-S_7gP-jj0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theguardian.com/technology/2022/dec/04/ai-bot-chatgpt-stuns-academics-with-essay-writing-skills-and-usability?CMP=Share_iOSApp_Other" TargetMode="External"/><Relationship Id="rId4" Type="http://schemas.openxmlformats.org/officeDocument/2006/relationships/hyperlink" Target="https://theconversation.com/ageism-sexism-classism-and-more-7-examples-of-bias-in-ai-generated-images-208748?utm_medium=email&amp;utm_campaign=Latest%20from%20The%20Conversation%20for%20July%2011%202023%20-%202678027040&amp;utm_content=Latest%20from%20The%20Conversation%20for%20July%2011%202023%20-%202678027040+CID_14805d6fe8876de22dd6d873cc65af93&amp;utm_source=campaign_monitor&amp;utm_term=Ageism%20sexism%20classism%20and%20more%207%20examples%20of%20bias%20in%20AI-generated%20ima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cc.ca/media/vancouver-community-college/content-assets/documents/policies/d-4-5-academic-integrity-policy-2021-04-13.pdf" TargetMode="External"/><Relationship Id="rId2" Type="http://schemas.openxmlformats.org/officeDocument/2006/relationships/hyperlink" Target="https://ctlr.vcc.ca/media/vcc-library/content-assets/ctlr-documents/teachinglearning/VCC-Chat-GPT-communicat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815A6C-5997-44C6-B5EE-CA7E29AB2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burst of blue and pink">
            <a:extLst>
              <a:ext uri="{FF2B5EF4-FFF2-40B4-BE49-F238E27FC236}">
                <a16:creationId xmlns:a16="http://schemas.microsoft.com/office/drawing/2014/main" id="{685303DF-F80E-1CC4-0A60-829CBF36C4D3}"/>
              </a:ext>
            </a:extLst>
          </p:cNvPr>
          <p:cNvPicPr>
            <a:picLocks noChangeAspect="1"/>
          </p:cNvPicPr>
          <p:nvPr/>
        </p:nvPicPr>
        <p:blipFill rotWithShape="1">
          <a:blip r:embed="rId3"/>
          <a:srcRect/>
          <a:stretch/>
        </p:blipFill>
        <p:spPr>
          <a:xfrm>
            <a:off x="0" y="0"/>
            <a:ext cx="12191979" cy="6857990"/>
          </a:xfrm>
          <a:prstGeom prst="rect">
            <a:avLst/>
          </a:prstGeom>
        </p:spPr>
      </p:pic>
      <p:sp>
        <p:nvSpPr>
          <p:cNvPr id="11" name="Oval 10">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4287" y="1168273"/>
            <a:ext cx="4527613" cy="4527613"/>
          </a:xfrm>
          <a:prstGeom prst="ellipse">
            <a:avLst/>
          </a:prstGeom>
          <a:solidFill>
            <a:schemeClr val="accent1">
              <a:lumMod val="20000"/>
              <a:lumOff val="80000"/>
            </a:schemeClr>
          </a:solidFill>
          <a:ln>
            <a:noFill/>
          </a:ln>
          <a:effectLst>
            <a:outerShdw dist="165100" dir="132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26224-DF8E-D910-1DDE-38D8575D81EB}"/>
              </a:ext>
            </a:extLst>
          </p:cNvPr>
          <p:cNvSpPr>
            <a:spLocks noGrp="1"/>
          </p:cNvSpPr>
          <p:nvPr>
            <p:ph type="ctrTitle"/>
          </p:nvPr>
        </p:nvSpPr>
        <p:spPr>
          <a:xfrm>
            <a:off x="7254240" y="2514600"/>
            <a:ext cx="4366260" cy="2443481"/>
          </a:xfrm>
        </p:spPr>
        <p:txBody>
          <a:bodyPr anchor="ctr">
            <a:normAutofit/>
          </a:bodyPr>
          <a:lstStyle/>
          <a:p>
            <a:pPr algn="ctr"/>
            <a:r>
              <a:rPr lang="en-US" sz="3200" dirty="0">
                <a:solidFill>
                  <a:srgbClr val="000000"/>
                </a:solidFill>
              </a:rPr>
              <a:t>Generative AI</a:t>
            </a:r>
            <a:endParaRPr lang="en-CA" sz="3200" dirty="0">
              <a:solidFill>
                <a:srgbClr val="000000"/>
              </a:solidFill>
            </a:endParaRPr>
          </a:p>
        </p:txBody>
      </p:sp>
      <p:pic>
        <p:nvPicPr>
          <p:cNvPr id="5" name="Google Shape;122;p26">
            <a:extLst>
              <a:ext uri="{FF2B5EF4-FFF2-40B4-BE49-F238E27FC236}">
                <a16:creationId xmlns:a16="http://schemas.microsoft.com/office/drawing/2014/main" id="{A8C3AF95-F0EC-E0F4-6AA3-C253CD38BCD0}"/>
              </a:ext>
            </a:extLst>
          </p:cNvPr>
          <p:cNvPicPr preferRelativeResize="0"/>
          <p:nvPr/>
        </p:nvPicPr>
        <p:blipFill>
          <a:blip r:embed="rId4">
            <a:alphaModFix/>
          </a:blip>
          <a:stretch>
            <a:fillRect/>
          </a:stretch>
        </p:blipFill>
        <p:spPr>
          <a:xfrm>
            <a:off x="251921" y="6144640"/>
            <a:ext cx="2038125" cy="713350"/>
          </a:xfrm>
          <a:prstGeom prst="rect">
            <a:avLst/>
          </a:prstGeom>
          <a:noFill/>
          <a:ln>
            <a:noFill/>
          </a:ln>
        </p:spPr>
      </p:pic>
      <p:sp>
        <p:nvSpPr>
          <p:cNvPr id="6" name="TextBox 5">
            <a:extLst>
              <a:ext uri="{FF2B5EF4-FFF2-40B4-BE49-F238E27FC236}">
                <a16:creationId xmlns:a16="http://schemas.microsoft.com/office/drawing/2014/main" id="{85FC60A5-F1BD-983F-E51A-839A7800C70A}"/>
              </a:ext>
            </a:extLst>
          </p:cNvPr>
          <p:cNvSpPr txBox="1"/>
          <p:nvPr/>
        </p:nvSpPr>
        <p:spPr>
          <a:xfrm>
            <a:off x="2670371" y="6352248"/>
            <a:ext cx="8431901" cy="276999"/>
          </a:xfrm>
          <a:prstGeom prst="rect">
            <a:avLst/>
          </a:prstGeom>
          <a:noFill/>
        </p:spPr>
        <p:txBody>
          <a:bodyPr wrap="square" rtlCol="0">
            <a:spAutoFit/>
          </a:bodyPr>
          <a:lstStyle/>
          <a:p>
            <a:r>
              <a:rPr lang="en" sz="1200" dirty="0">
                <a:latin typeface="Lato"/>
                <a:ea typeface="Lato"/>
                <a:cs typeface="Lato"/>
                <a:sym typeface="Lato"/>
              </a:rPr>
              <a:t>Adapted from the slide deck, “</a:t>
            </a:r>
            <a:r>
              <a:rPr lang="en" sz="1200" u="sng" dirty="0">
                <a:solidFill>
                  <a:schemeClr val="hlink"/>
                </a:solidFill>
                <a:latin typeface="Lato"/>
                <a:ea typeface="Lato"/>
                <a:cs typeface="Lato"/>
                <a:sym typeface="Lato"/>
                <a:hlinkClick r:id="rId5"/>
              </a:rPr>
              <a:t>Talking to Students about Generative AI</a:t>
            </a:r>
            <a:r>
              <a:rPr lang="en" sz="1200" dirty="0">
                <a:latin typeface="Lato"/>
                <a:ea typeface="Lato"/>
                <a:cs typeface="Lato"/>
                <a:sym typeface="Lato"/>
              </a:rPr>
              <a:t>” by Jen Easter and Paula Demacio</a:t>
            </a:r>
            <a:endParaRPr lang="en-CA" sz="1200" dirty="0"/>
          </a:p>
        </p:txBody>
      </p:sp>
    </p:spTree>
    <p:extLst>
      <p:ext uri="{BB962C8B-B14F-4D97-AF65-F5344CB8AC3E}">
        <p14:creationId xmlns:p14="http://schemas.microsoft.com/office/powerpoint/2010/main" val="356833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3860-29E0-C477-09A0-957DD3272809}"/>
              </a:ext>
            </a:extLst>
          </p:cNvPr>
          <p:cNvSpPr>
            <a:spLocks noGrp="1"/>
          </p:cNvSpPr>
          <p:nvPr>
            <p:ph type="title"/>
          </p:nvPr>
        </p:nvSpPr>
        <p:spPr>
          <a:xfrm>
            <a:off x="800100" y="395926"/>
            <a:ext cx="10535235" cy="1065229"/>
          </a:xfrm>
        </p:spPr>
        <p:txBody>
          <a:bodyPr anchor="ctr">
            <a:normAutofit/>
          </a:bodyPr>
          <a:lstStyle/>
          <a:p>
            <a:r>
              <a:rPr lang="en-US" dirty="0"/>
              <a:t>How </a:t>
            </a:r>
            <a:r>
              <a:rPr lang="en-US"/>
              <a:t>has Gen-Ai </a:t>
            </a:r>
            <a:r>
              <a:rPr lang="en-US" dirty="0"/>
              <a:t>helped you?</a:t>
            </a:r>
            <a:endParaRPr lang="en-CA" dirty="0"/>
          </a:p>
        </p:txBody>
      </p:sp>
      <p:sp>
        <p:nvSpPr>
          <p:cNvPr id="3" name="Content Placeholder 2">
            <a:extLst>
              <a:ext uri="{FF2B5EF4-FFF2-40B4-BE49-F238E27FC236}">
                <a16:creationId xmlns:a16="http://schemas.microsoft.com/office/drawing/2014/main" id="{1172BB69-4F29-1322-5575-DEF95525ACE9}"/>
              </a:ext>
            </a:extLst>
          </p:cNvPr>
          <p:cNvSpPr>
            <a:spLocks noGrp="1"/>
          </p:cNvSpPr>
          <p:nvPr>
            <p:ph idx="1"/>
          </p:nvPr>
        </p:nvSpPr>
        <p:spPr>
          <a:xfrm>
            <a:off x="2379518" y="2329520"/>
            <a:ext cx="7635851" cy="3118780"/>
          </a:xfrm>
        </p:spPr>
        <p:txBody>
          <a:bodyPr anchor="ctr">
            <a:normAutofit/>
          </a:bodyPr>
          <a:lstStyle/>
          <a:p>
            <a:pPr marL="0" indent="0">
              <a:lnSpc>
                <a:spcPct val="120000"/>
              </a:lnSpc>
              <a:buNone/>
            </a:pPr>
            <a:r>
              <a:rPr lang="en-CA" sz="1400">
                <a:solidFill>
                  <a:srgbClr val="000000"/>
                </a:solidFill>
              </a:rPr>
              <a:t>Students might explore using generative AI to:</a:t>
            </a:r>
          </a:p>
          <a:p>
            <a:pPr>
              <a:lnSpc>
                <a:spcPct val="120000"/>
              </a:lnSpc>
              <a:buFont typeface="Arial" panose="020B0604020202020204" pitchFamily="34" charset="0"/>
              <a:buChar char="•"/>
            </a:pPr>
            <a:r>
              <a:rPr lang="en-CA" sz="1400">
                <a:solidFill>
                  <a:srgbClr val="000000"/>
                </a:solidFill>
              </a:rPr>
              <a:t>Be more efficient with course work and tasks</a:t>
            </a:r>
          </a:p>
          <a:p>
            <a:pPr>
              <a:lnSpc>
                <a:spcPct val="120000"/>
              </a:lnSpc>
              <a:buFont typeface="Arial" panose="020B0604020202020204" pitchFamily="34" charset="0"/>
              <a:buChar char="•"/>
            </a:pPr>
            <a:r>
              <a:rPr lang="en-CA" sz="1400">
                <a:solidFill>
                  <a:srgbClr val="000000"/>
                </a:solidFill>
              </a:rPr>
              <a:t>Help with studying</a:t>
            </a:r>
          </a:p>
          <a:p>
            <a:pPr>
              <a:lnSpc>
                <a:spcPct val="120000"/>
              </a:lnSpc>
              <a:buFont typeface="Arial" panose="020B0604020202020204" pitchFamily="34" charset="0"/>
              <a:buChar char="•"/>
            </a:pPr>
            <a:r>
              <a:rPr lang="en-CA" sz="1400">
                <a:solidFill>
                  <a:srgbClr val="000000"/>
                </a:solidFill>
              </a:rPr>
              <a:t>Generate ideas for brainstorming</a:t>
            </a:r>
          </a:p>
          <a:p>
            <a:pPr>
              <a:lnSpc>
                <a:spcPct val="120000"/>
              </a:lnSpc>
              <a:buFont typeface="Arial" panose="020B0604020202020204" pitchFamily="34" charset="0"/>
              <a:buChar char="•"/>
            </a:pPr>
            <a:r>
              <a:rPr lang="en-CA" sz="1400">
                <a:solidFill>
                  <a:srgbClr val="000000"/>
                </a:solidFill>
              </a:rPr>
              <a:t>Get further explanation of a topic a teacher is covering for class</a:t>
            </a:r>
          </a:p>
          <a:p>
            <a:pPr>
              <a:lnSpc>
                <a:spcPct val="120000"/>
              </a:lnSpc>
              <a:buFont typeface="Arial" panose="020B0604020202020204" pitchFamily="34" charset="0"/>
              <a:buChar char="•"/>
            </a:pPr>
            <a:r>
              <a:rPr lang="en-CA" sz="1400">
                <a:solidFill>
                  <a:srgbClr val="000000"/>
                </a:solidFill>
              </a:rPr>
              <a:t>Improve their writing</a:t>
            </a:r>
          </a:p>
          <a:p>
            <a:pPr>
              <a:lnSpc>
                <a:spcPct val="120000"/>
              </a:lnSpc>
              <a:buFont typeface="Arial" panose="020B0604020202020204" pitchFamily="34" charset="0"/>
              <a:buChar char="•"/>
            </a:pPr>
            <a:r>
              <a:rPr lang="en-CA" sz="1400">
                <a:solidFill>
                  <a:srgbClr val="000000"/>
                </a:solidFill>
              </a:rPr>
              <a:t>Get instant feedback</a:t>
            </a:r>
          </a:p>
          <a:p>
            <a:pPr>
              <a:lnSpc>
                <a:spcPct val="120000"/>
              </a:lnSpc>
              <a:buFont typeface="Arial" panose="020B0604020202020204" pitchFamily="34" charset="0"/>
              <a:buChar char="•"/>
            </a:pPr>
            <a:r>
              <a:rPr lang="en-CA" sz="1400">
                <a:solidFill>
                  <a:srgbClr val="000000"/>
                </a:solidFill>
              </a:rPr>
              <a:t>Practice language skills in a safe environment</a:t>
            </a:r>
          </a:p>
          <a:p>
            <a:pPr>
              <a:lnSpc>
                <a:spcPct val="120000"/>
              </a:lnSpc>
            </a:pPr>
            <a:endParaRPr lang="en-CA" sz="1400">
              <a:solidFill>
                <a:srgbClr val="000000"/>
              </a:solidFill>
            </a:endParaRPr>
          </a:p>
        </p:txBody>
      </p:sp>
      <p:sp>
        <p:nvSpPr>
          <p:cNvPr id="14"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a:lstStyle/>
          <a:p>
            <a:pPr>
              <a:spcAft>
                <a:spcPts val="600"/>
              </a:spcAft>
            </a:pPr>
            <a:fld id="{E8BA6FA6-2945-4DFB-8094-CDE4F7C85BAA}" type="datetime1">
              <a:rPr lang="en-US" smtClean="0"/>
              <a:pPr>
                <a:spcAft>
                  <a:spcPts val="600"/>
                </a:spcAft>
              </a:pPr>
              <a:t>12/12/2023</a:t>
            </a:fld>
            <a:endParaRPr lang="en-US"/>
          </a:p>
        </p:txBody>
      </p:sp>
      <p:sp>
        <p:nvSpPr>
          <p:cNvPr id="15" name="Footer Placeholder 5">
            <a:extLst>
              <a:ext uri="{FF2B5EF4-FFF2-40B4-BE49-F238E27FC236}">
                <a16:creationId xmlns:a16="http://schemas.microsoft.com/office/drawing/2014/main" id="{CACE5B7E-B6A7-412F-9CDD-CE2F7B02346C}"/>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6"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10</a:t>
            </a:fld>
            <a:endParaRPr lang="en-US"/>
          </a:p>
        </p:txBody>
      </p:sp>
    </p:spTree>
    <p:extLst>
      <p:ext uri="{BB962C8B-B14F-4D97-AF65-F5344CB8AC3E}">
        <p14:creationId xmlns:p14="http://schemas.microsoft.com/office/powerpoint/2010/main" val="212693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69CE-41B1-4DC5-DE69-EF0268633CAD}"/>
              </a:ext>
            </a:extLst>
          </p:cNvPr>
          <p:cNvSpPr>
            <a:spLocks noGrp="1"/>
          </p:cNvSpPr>
          <p:nvPr>
            <p:ph type="title"/>
          </p:nvPr>
        </p:nvSpPr>
        <p:spPr/>
        <p:txBody>
          <a:bodyPr/>
          <a:lstStyle/>
          <a:p>
            <a:r>
              <a:rPr lang="en-US" cap="none" dirty="0"/>
              <a:t>Using </a:t>
            </a:r>
            <a:r>
              <a:rPr lang="en-US" cap="none" dirty="0" err="1"/>
              <a:t>GenAI</a:t>
            </a:r>
            <a:r>
              <a:rPr lang="en-US" cap="none" dirty="0"/>
              <a:t> In This Course</a:t>
            </a:r>
            <a:endParaRPr lang="en-CA" cap="none" dirty="0"/>
          </a:p>
        </p:txBody>
      </p:sp>
      <p:sp>
        <p:nvSpPr>
          <p:cNvPr id="3" name="Content Placeholder 2">
            <a:extLst>
              <a:ext uri="{FF2B5EF4-FFF2-40B4-BE49-F238E27FC236}">
                <a16:creationId xmlns:a16="http://schemas.microsoft.com/office/drawing/2014/main" id="{73B08D2D-EC69-7F83-E98E-C14041C0D67F}"/>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77639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D1A1-CC85-D633-F1F4-569E496CBD1F}"/>
              </a:ext>
            </a:extLst>
          </p:cNvPr>
          <p:cNvSpPr>
            <a:spLocks noGrp="1"/>
          </p:cNvSpPr>
          <p:nvPr>
            <p:ph type="title"/>
          </p:nvPr>
        </p:nvSpPr>
        <p:spPr>
          <a:xfrm>
            <a:off x="698129" y="822069"/>
            <a:ext cx="4496869" cy="1438450"/>
          </a:xfrm>
        </p:spPr>
        <p:txBody>
          <a:bodyPr>
            <a:normAutofit/>
          </a:bodyPr>
          <a:lstStyle/>
          <a:p>
            <a:r>
              <a:rPr lang="en-US" cap="none"/>
              <a:t>Check your use of GenAI:</a:t>
            </a:r>
            <a:endParaRPr lang="en-CA" cap="none" dirty="0"/>
          </a:p>
        </p:txBody>
      </p:sp>
      <p:pic>
        <p:nvPicPr>
          <p:cNvPr id="5" name="Content Placeholder 4" descr="A diagram of a chatbot&#10;&#10;Description automatically generated">
            <a:extLst>
              <a:ext uri="{FF2B5EF4-FFF2-40B4-BE49-F238E27FC236}">
                <a16:creationId xmlns:a16="http://schemas.microsoft.com/office/drawing/2014/main" id="{DF506F08-0B9D-9447-5E00-285840A05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2497" y="35136"/>
            <a:ext cx="5624958" cy="6822864"/>
          </a:xfrm>
        </p:spPr>
      </p:pic>
      <p:sp>
        <p:nvSpPr>
          <p:cNvPr id="6" name="TextBox 5">
            <a:extLst>
              <a:ext uri="{FF2B5EF4-FFF2-40B4-BE49-F238E27FC236}">
                <a16:creationId xmlns:a16="http://schemas.microsoft.com/office/drawing/2014/main" id="{AF3CF45B-2744-8745-063B-27F9C48F5EB2}"/>
              </a:ext>
            </a:extLst>
          </p:cNvPr>
          <p:cNvSpPr txBox="1"/>
          <p:nvPr/>
        </p:nvSpPr>
        <p:spPr>
          <a:xfrm>
            <a:off x="944545" y="2532185"/>
            <a:ext cx="4250453" cy="646331"/>
          </a:xfrm>
          <a:prstGeom prst="rect">
            <a:avLst/>
          </a:prstGeom>
          <a:noFill/>
        </p:spPr>
        <p:txBody>
          <a:bodyPr wrap="square" rtlCol="0">
            <a:spAutoFit/>
          </a:bodyPr>
          <a:lstStyle/>
          <a:p>
            <a:pPr marL="342900" indent="-342900">
              <a:buAutoNum type="arabicPeriod"/>
            </a:pPr>
            <a:r>
              <a:rPr lang="en-US"/>
              <a:t>Is it ethical?</a:t>
            </a:r>
          </a:p>
          <a:p>
            <a:pPr marL="342900" indent="-342900">
              <a:buAutoNum type="arabicPeriod"/>
            </a:pPr>
            <a:r>
              <a:rPr lang="en-US"/>
              <a:t>Is it effective?</a:t>
            </a:r>
            <a:endParaRPr lang="en-CA" dirty="0"/>
          </a:p>
        </p:txBody>
      </p:sp>
    </p:spTree>
    <p:extLst>
      <p:ext uri="{BB962C8B-B14F-4D97-AF65-F5344CB8AC3E}">
        <p14:creationId xmlns:p14="http://schemas.microsoft.com/office/powerpoint/2010/main" val="119345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E185-331A-FABB-E293-D11FFF5624FD}"/>
              </a:ext>
            </a:extLst>
          </p:cNvPr>
          <p:cNvSpPr>
            <a:spLocks noGrp="1"/>
          </p:cNvSpPr>
          <p:nvPr>
            <p:ph type="title"/>
          </p:nvPr>
        </p:nvSpPr>
        <p:spPr>
          <a:xfrm>
            <a:off x="1600200" y="699591"/>
            <a:ext cx="7638168" cy="1470404"/>
          </a:xfrm>
        </p:spPr>
        <p:txBody>
          <a:bodyPr anchor="b">
            <a:normAutofit/>
          </a:bodyPr>
          <a:lstStyle/>
          <a:p>
            <a:r>
              <a:rPr lang="en-US" dirty="0"/>
              <a:t>Student Responsibility </a:t>
            </a:r>
            <a:br>
              <a:rPr lang="en-US" dirty="0"/>
            </a:br>
            <a:r>
              <a:rPr lang="en-US" dirty="0"/>
              <a:t>for using ai</a:t>
            </a:r>
            <a:endParaRPr lang="en-CA" dirty="0"/>
          </a:p>
        </p:txBody>
      </p:sp>
      <p:sp>
        <p:nvSpPr>
          <p:cNvPr id="3" name="Content Placeholder 2">
            <a:extLst>
              <a:ext uri="{FF2B5EF4-FFF2-40B4-BE49-F238E27FC236}">
                <a16:creationId xmlns:a16="http://schemas.microsoft.com/office/drawing/2014/main" id="{E80F6E0E-CD8F-3BA8-6FAA-3418237CC7C7}"/>
              </a:ext>
            </a:extLst>
          </p:cNvPr>
          <p:cNvSpPr>
            <a:spLocks noGrp="1"/>
          </p:cNvSpPr>
          <p:nvPr>
            <p:ph idx="1"/>
          </p:nvPr>
        </p:nvSpPr>
        <p:spPr>
          <a:xfrm>
            <a:off x="1600200" y="2476499"/>
            <a:ext cx="7638168" cy="3614813"/>
          </a:xfrm>
        </p:spPr>
        <p:txBody>
          <a:bodyPr>
            <a:normAutofit/>
          </a:bodyPr>
          <a:lstStyle/>
          <a:p>
            <a:pPr marL="457200" lvl="0" indent="-336550" rtl="0">
              <a:lnSpc>
                <a:spcPct val="120000"/>
              </a:lnSpc>
              <a:spcBef>
                <a:spcPts val="0"/>
              </a:spcBef>
              <a:spcAft>
                <a:spcPts val="0"/>
              </a:spcAft>
              <a:buClr>
                <a:srgbClr val="000000"/>
              </a:buClr>
              <a:buSzPts val="1700"/>
              <a:buFont typeface="Lato"/>
              <a:buChar char="•"/>
            </a:pPr>
            <a:r>
              <a:rPr lang="en-CA" dirty="0"/>
              <a:t>Citation</a:t>
            </a:r>
          </a:p>
          <a:p>
            <a:pPr marL="914400" lvl="1" indent="-336550" rtl="0">
              <a:lnSpc>
                <a:spcPct val="120000"/>
              </a:lnSpc>
              <a:spcBef>
                <a:spcPts val="0"/>
              </a:spcBef>
              <a:spcAft>
                <a:spcPts val="0"/>
              </a:spcAft>
              <a:buSzPts val="1700"/>
              <a:buFont typeface="Lato"/>
              <a:buChar char="➢"/>
            </a:pPr>
            <a:r>
              <a:rPr lang="en-CA" sz="2000" dirty="0"/>
              <a:t>Any information taken from ChatGPT needs to be </a:t>
            </a:r>
            <a:r>
              <a:rPr lang="en-CA" sz="2000" u="sng" dirty="0">
                <a:hlinkClick r:id="rId2">
                  <a:extLst>
                    <a:ext uri="{A12FA001-AC4F-418D-AE19-62706E023703}">
                      <ahyp:hlinkClr xmlns:ahyp="http://schemas.microsoft.com/office/drawing/2018/hyperlinkcolor" val="tx"/>
                    </a:ext>
                  </a:extLst>
                </a:hlinkClick>
              </a:rPr>
              <a:t>cited!</a:t>
            </a:r>
            <a:r>
              <a:rPr lang="en-CA" sz="2000" u="sng" dirty="0"/>
              <a:t> </a:t>
            </a:r>
            <a:r>
              <a:rPr lang="en-CA" sz="2000" dirty="0">
                <a:highlight>
                  <a:srgbClr val="FFFFFF"/>
                </a:highlight>
              </a:rPr>
              <a:t>These include </a:t>
            </a:r>
            <a:r>
              <a:rPr lang="en-CA" sz="2000" u="sng" dirty="0">
                <a:highlight>
                  <a:srgbClr val="FFFFFF"/>
                </a:highlight>
                <a:hlinkClick r:id="rId3">
                  <a:extLst>
                    <a:ext uri="{A12FA001-AC4F-418D-AE19-62706E023703}">
                      <ahyp:hlinkClr xmlns:ahyp="http://schemas.microsoft.com/office/drawing/2018/hyperlinkcolor" val="tx"/>
                    </a:ext>
                  </a:extLst>
                </a:hlinkClick>
              </a:rPr>
              <a:t>MLA</a:t>
            </a:r>
            <a:r>
              <a:rPr lang="en-CA" sz="2000" dirty="0">
                <a:highlight>
                  <a:srgbClr val="FFFFFF"/>
                </a:highlight>
              </a:rPr>
              <a:t>, </a:t>
            </a:r>
            <a:r>
              <a:rPr lang="en-CA" sz="2000" u="sng" dirty="0">
                <a:highlight>
                  <a:srgbClr val="FFFFFF"/>
                </a:highlight>
                <a:hlinkClick r:id="rId4">
                  <a:extLst>
                    <a:ext uri="{A12FA001-AC4F-418D-AE19-62706E023703}">
                      <ahyp:hlinkClr xmlns:ahyp="http://schemas.microsoft.com/office/drawing/2018/hyperlinkcolor" val="tx"/>
                    </a:ext>
                  </a:extLst>
                </a:hlinkClick>
              </a:rPr>
              <a:t>APA</a:t>
            </a:r>
            <a:r>
              <a:rPr lang="en-CA" sz="2000" dirty="0">
                <a:highlight>
                  <a:srgbClr val="FFFFFF"/>
                </a:highlight>
              </a:rPr>
              <a:t>, and </a:t>
            </a:r>
            <a:r>
              <a:rPr lang="en-CA" sz="2000" u="sng" dirty="0">
                <a:highlight>
                  <a:srgbClr val="FFFFFF"/>
                </a:highlight>
                <a:hlinkClick r:id="rId5">
                  <a:extLst>
                    <a:ext uri="{A12FA001-AC4F-418D-AE19-62706E023703}">
                      <ahyp:hlinkClr xmlns:ahyp="http://schemas.microsoft.com/office/drawing/2018/hyperlinkcolor" val="tx"/>
                    </a:ext>
                  </a:extLst>
                </a:hlinkClick>
              </a:rPr>
              <a:t>Chicago Style</a:t>
            </a:r>
            <a:r>
              <a:rPr lang="en-CA" sz="2000" dirty="0">
                <a:highlight>
                  <a:srgbClr val="FFFFFF"/>
                </a:highlight>
              </a:rPr>
              <a:t>.</a:t>
            </a:r>
            <a:endParaRPr lang="en-CA" sz="2000" u="sng" dirty="0"/>
          </a:p>
          <a:p>
            <a:pPr marL="914400" lvl="1" indent="-336550" rtl="0">
              <a:lnSpc>
                <a:spcPct val="120000"/>
              </a:lnSpc>
              <a:spcBef>
                <a:spcPts val="0"/>
              </a:spcBef>
              <a:spcAft>
                <a:spcPts val="0"/>
              </a:spcAft>
              <a:buSzPts val="1700"/>
              <a:buFont typeface="Lato"/>
              <a:buChar char="➢"/>
            </a:pPr>
            <a:r>
              <a:rPr lang="en-CA" sz="2000" dirty="0"/>
              <a:t>If required, copy and paste all AI interactions at end of assignment</a:t>
            </a:r>
          </a:p>
          <a:p>
            <a:pPr marL="577850" lvl="1" indent="0" rtl="0">
              <a:lnSpc>
                <a:spcPct val="120000"/>
              </a:lnSpc>
              <a:spcBef>
                <a:spcPts val="0"/>
              </a:spcBef>
              <a:spcAft>
                <a:spcPts val="0"/>
              </a:spcAft>
              <a:buSzPts val="1700"/>
              <a:buNone/>
            </a:pPr>
            <a:endParaRPr lang="en-CA" sz="2000" dirty="0"/>
          </a:p>
          <a:p>
            <a:pPr marL="457200" lvl="0" indent="-336550" rtl="0">
              <a:lnSpc>
                <a:spcPct val="120000"/>
              </a:lnSpc>
              <a:spcBef>
                <a:spcPts val="0"/>
              </a:spcBef>
              <a:spcAft>
                <a:spcPts val="0"/>
              </a:spcAft>
              <a:buClr>
                <a:srgbClr val="000000"/>
              </a:buClr>
              <a:buSzPts val="1700"/>
              <a:buFont typeface="Lato"/>
              <a:buChar char="•"/>
            </a:pPr>
            <a:r>
              <a:rPr lang="en-CA" dirty="0"/>
              <a:t>Critical Analysis </a:t>
            </a:r>
          </a:p>
          <a:p>
            <a:pPr marL="914400" lvl="1" indent="-336550" rtl="0">
              <a:lnSpc>
                <a:spcPct val="120000"/>
              </a:lnSpc>
              <a:spcBef>
                <a:spcPts val="0"/>
              </a:spcBef>
              <a:spcAft>
                <a:spcPts val="0"/>
              </a:spcAft>
              <a:buClr>
                <a:srgbClr val="000000"/>
              </a:buClr>
              <a:buSzPts val="1700"/>
              <a:buFont typeface="Lato"/>
              <a:buChar char="➢"/>
            </a:pPr>
            <a:r>
              <a:rPr lang="en-CA" sz="2000" dirty="0"/>
              <a:t>If it’s in your paper, you are responsible for it (accuracy, appropriateness, currency, etc.). </a:t>
            </a:r>
            <a:r>
              <a:rPr lang="en-CA" sz="2000" u="sng" dirty="0">
                <a:hlinkClick r:id="rId6">
                  <a:extLst>
                    <a:ext uri="{A12FA001-AC4F-418D-AE19-62706E023703}">
                      <ahyp:hlinkClr xmlns:ahyp="http://schemas.microsoft.com/office/drawing/2018/hyperlinkcolor" val="tx"/>
                    </a:ext>
                  </a:extLst>
                </a:hlinkClick>
              </a:rPr>
              <a:t>Evaluate</a:t>
            </a:r>
            <a:r>
              <a:rPr lang="en-CA" sz="2000" dirty="0"/>
              <a:t> your sources</a:t>
            </a:r>
            <a:endParaRPr lang="en-CA" sz="2000" u="sng" dirty="0">
              <a:highlight>
                <a:srgbClr val="FFFFFF"/>
              </a:highlight>
            </a:endParaRPr>
          </a:p>
          <a:p>
            <a:pPr>
              <a:lnSpc>
                <a:spcPct val="120000"/>
              </a:lnSpc>
            </a:pPr>
            <a:endParaRPr lang="en-CA" dirty="0"/>
          </a:p>
        </p:txBody>
      </p:sp>
      <p:sp>
        <p:nvSpPr>
          <p:cNvPr id="8"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12/12/2023</a:t>
            </a:fld>
            <a:endParaRPr lang="en-US"/>
          </a:p>
        </p:txBody>
      </p:sp>
      <p:sp>
        <p:nvSpPr>
          <p:cNvPr id="10"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13</a:t>
            </a:fld>
            <a:endParaRPr lang="en-US" dirty="0">
              <a:solidFill>
                <a:srgbClr val="000000"/>
              </a:solidFill>
            </a:endParaRPr>
          </a:p>
        </p:txBody>
      </p:sp>
    </p:spTree>
    <p:extLst>
      <p:ext uri="{BB962C8B-B14F-4D97-AF65-F5344CB8AC3E}">
        <p14:creationId xmlns:p14="http://schemas.microsoft.com/office/powerpoint/2010/main" val="386960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E185-331A-FABB-E293-D11FFF5624FD}"/>
              </a:ext>
            </a:extLst>
          </p:cNvPr>
          <p:cNvSpPr>
            <a:spLocks noGrp="1"/>
          </p:cNvSpPr>
          <p:nvPr>
            <p:ph type="title"/>
          </p:nvPr>
        </p:nvSpPr>
        <p:spPr>
          <a:xfrm>
            <a:off x="1600200" y="699591"/>
            <a:ext cx="7638168" cy="1470404"/>
          </a:xfrm>
        </p:spPr>
        <p:txBody>
          <a:bodyPr anchor="b">
            <a:normAutofit/>
          </a:bodyPr>
          <a:lstStyle/>
          <a:p>
            <a:r>
              <a:rPr lang="en-US" dirty="0"/>
              <a:t>Faculty Responsibility </a:t>
            </a:r>
            <a:br>
              <a:rPr lang="en-US" dirty="0"/>
            </a:br>
            <a:r>
              <a:rPr lang="en-US" dirty="0"/>
              <a:t>for using ai</a:t>
            </a:r>
            <a:endParaRPr lang="en-CA" dirty="0"/>
          </a:p>
        </p:txBody>
      </p:sp>
      <p:sp>
        <p:nvSpPr>
          <p:cNvPr id="3" name="Content Placeholder 2">
            <a:extLst>
              <a:ext uri="{FF2B5EF4-FFF2-40B4-BE49-F238E27FC236}">
                <a16:creationId xmlns:a16="http://schemas.microsoft.com/office/drawing/2014/main" id="{E80F6E0E-CD8F-3BA8-6FAA-3418237CC7C7}"/>
              </a:ext>
            </a:extLst>
          </p:cNvPr>
          <p:cNvSpPr>
            <a:spLocks noGrp="1"/>
          </p:cNvSpPr>
          <p:nvPr>
            <p:ph idx="1"/>
          </p:nvPr>
        </p:nvSpPr>
        <p:spPr>
          <a:xfrm>
            <a:off x="1600200" y="2476499"/>
            <a:ext cx="7638168" cy="3614813"/>
          </a:xfrm>
        </p:spPr>
        <p:txBody>
          <a:bodyPr>
            <a:normAutofit lnSpcReduction="10000"/>
          </a:bodyPr>
          <a:lstStyle/>
          <a:p>
            <a:pPr marL="457200" lvl="0" indent="-317500" rtl="0">
              <a:spcBef>
                <a:spcPts val="0"/>
              </a:spcBef>
              <a:spcAft>
                <a:spcPts val="0"/>
              </a:spcAft>
              <a:buClr>
                <a:srgbClr val="000000"/>
              </a:buClr>
              <a:buSzPts val="1400"/>
              <a:buFont typeface="Lato"/>
              <a:buChar char="•"/>
            </a:pPr>
            <a:r>
              <a:rPr lang="en-CA" dirty="0"/>
              <a:t>Provide transparent communication on each assignment  about when/how/why you can use </a:t>
            </a:r>
            <a:r>
              <a:rPr lang="en-CA" dirty="0" err="1"/>
              <a:t>GenAI</a:t>
            </a:r>
            <a:endParaRPr lang="en-CA" dirty="0"/>
          </a:p>
          <a:p>
            <a:pPr marL="457200" lvl="0" indent="-317500" rtl="0">
              <a:spcBef>
                <a:spcPts val="0"/>
              </a:spcBef>
              <a:spcAft>
                <a:spcPts val="0"/>
              </a:spcAft>
              <a:buClr>
                <a:srgbClr val="000000"/>
              </a:buClr>
              <a:buSzPts val="1400"/>
              <a:buFont typeface="Lato"/>
              <a:buChar char="•"/>
            </a:pPr>
            <a:r>
              <a:rPr lang="en-CA" dirty="0"/>
              <a:t>Provide alternatives to address concerns and/or access issues (you will not be mandated to use AI)</a:t>
            </a:r>
          </a:p>
          <a:p>
            <a:pPr marL="914400" lvl="1" indent="-317500" rtl="0">
              <a:spcBef>
                <a:spcPts val="0"/>
              </a:spcBef>
              <a:spcAft>
                <a:spcPts val="0"/>
              </a:spcAft>
              <a:buClr>
                <a:srgbClr val="000000"/>
              </a:buClr>
              <a:buSzPts val="1400"/>
              <a:buFont typeface="Lato"/>
              <a:buChar char="•"/>
            </a:pPr>
            <a:r>
              <a:rPr lang="en-CA" sz="2000" dirty="0" err="1"/>
              <a:t>Eg</a:t>
            </a:r>
            <a:r>
              <a:rPr lang="en-CA" sz="2000" dirty="0"/>
              <a:t>: </a:t>
            </a:r>
            <a:r>
              <a:rPr lang="en-CA" sz="2000" u="sng" dirty="0">
                <a:hlinkClick r:id="rId3"/>
              </a:rPr>
              <a:t>Byte (no account required)</a:t>
            </a:r>
            <a:r>
              <a:rPr lang="en-CA" sz="2000" dirty="0"/>
              <a:t> or Perplexity</a:t>
            </a:r>
          </a:p>
          <a:p>
            <a:pPr marL="457200" lvl="0" indent="-317500" rtl="0">
              <a:spcBef>
                <a:spcPts val="0"/>
              </a:spcBef>
              <a:spcAft>
                <a:spcPts val="0"/>
              </a:spcAft>
              <a:buClr>
                <a:srgbClr val="000000"/>
              </a:buClr>
              <a:buSzPts val="1400"/>
              <a:buFont typeface="Lato"/>
              <a:buChar char="•"/>
            </a:pPr>
            <a:r>
              <a:rPr lang="en-CA" dirty="0"/>
              <a:t>Provide support around effective use of the tools </a:t>
            </a:r>
          </a:p>
          <a:p>
            <a:pPr marL="457200" lvl="0" indent="-317500" rtl="0">
              <a:spcBef>
                <a:spcPts val="0"/>
              </a:spcBef>
              <a:spcAft>
                <a:spcPts val="0"/>
              </a:spcAft>
              <a:buClr>
                <a:srgbClr val="000000"/>
              </a:buClr>
              <a:buSzPts val="1400"/>
              <a:buFont typeface="Lato"/>
              <a:buChar char="•"/>
            </a:pPr>
            <a:r>
              <a:rPr lang="en-CA" dirty="0"/>
              <a:t>Share resources</a:t>
            </a:r>
          </a:p>
          <a:p>
            <a:pPr marL="457200" lvl="0" indent="-317500" rtl="0">
              <a:spcBef>
                <a:spcPts val="0"/>
              </a:spcBef>
              <a:spcAft>
                <a:spcPts val="0"/>
              </a:spcAft>
              <a:buClr>
                <a:srgbClr val="000000"/>
              </a:buClr>
              <a:buSzPts val="1400"/>
              <a:buFont typeface="Lato"/>
              <a:buChar char="•"/>
            </a:pPr>
            <a:r>
              <a:rPr lang="en-CA" dirty="0"/>
              <a:t>Follow ethical use such as not submitting your assignments to </a:t>
            </a:r>
            <a:r>
              <a:rPr lang="en-CA" dirty="0" err="1"/>
              <a:t>GenAI</a:t>
            </a:r>
            <a:r>
              <a:rPr lang="en-CA" dirty="0"/>
              <a:t> for grading purposes</a:t>
            </a:r>
          </a:p>
        </p:txBody>
      </p:sp>
      <p:sp>
        <p:nvSpPr>
          <p:cNvPr id="8"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12/12/2023</a:t>
            </a:fld>
            <a:endParaRPr lang="en-US"/>
          </a:p>
        </p:txBody>
      </p:sp>
      <p:sp>
        <p:nvSpPr>
          <p:cNvPr id="10"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14</a:t>
            </a:fld>
            <a:endParaRPr lang="en-US" dirty="0">
              <a:solidFill>
                <a:srgbClr val="000000"/>
              </a:solidFill>
            </a:endParaRPr>
          </a:p>
        </p:txBody>
      </p:sp>
    </p:spTree>
    <p:extLst>
      <p:ext uri="{BB962C8B-B14F-4D97-AF65-F5344CB8AC3E}">
        <p14:creationId xmlns:p14="http://schemas.microsoft.com/office/powerpoint/2010/main" val="110285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8DEA-40A2-05F5-5CB2-AF2BFF791913}"/>
              </a:ext>
            </a:extLst>
          </p:cNvPr>
          <p:cNvSpPr>
            <a:spLocks noGrp="1"/>
          </p:cNvSpPr>
          <p:nvPr>
            <p:ph type="title"/>
          </p:nvPr>
        </p:nvSpPr>
        <p:spPr/>
        <p:txBody>
          <a:bodyPr/>
          <a:lstStyle/>
          <a:p>
            <a:r>
              <a:rPr lang="en-US" dirty="0"/>
              <a:t>Help Resources</a:t>
            </a:r>
            <a:endParaRPr lang="en-CA" dirty="0"/>
          </a:p>
        </p:txBody>
      </p:sp>
      <p:sp>
        <p:nvSpPr>
          <p:cNvPr id="3" name="Content Placeholder 2">
            <a:extLst>
              <a:ext uri="{FF2B5EF4-FFF2-40B4-BE49-F238E27FC236}">
                <a16:creationId xmlns:a16="http://schemas.microsoft.com/office/drawing/2014/main" id="{10044CD2-8F45-647B-95BC-3BC14AEF7621}"/>
              </a:ext>
            </a:extLst>
          </p:cNvPr>
          <p:cNvSpPr>
            <a:spLocks noGrp="1"/>
          </p:cNvSpPr>
          <p:nvPr>
            <p:ph idx="1"/>
          </p:nvPr>
        </p:nvSpPr>
        <p:spPr/>
        <p:txBody>
          <a:bodyPr/>
          <a:lstStyle/>
          <a:p>
            <a:pPr marL="0" lvl="0" indent="0" algn="l" rtl="0">
              <a:lnSpc>
                <a:spcPct val="115000"/>
              </a:lnSpc>
              <a:spcBef>
                <a:spcPts val="0"/>
              </a:spcBef>
              <a:spcAft>
                <a:spcPts val="0"/>
              </a:spcAft>
              <a:buNone/>
            </a:pPr>
            <a:r>
              <a:rPr lang="en-CA" sz="2800" b="1" dirty="0">
                <a:solidFill>
                  <a:srgbClr val="A03015"/>
                </a:solidFill>
                <a:highlight>
                  <a:srgbClr val="FFFFFF"/>
                </a:highlight>
                <a:latin typeface="Oswald"/>
                <a:ea typeface="Oswald"/>
                <a:cs typeface="Oswald"/>
                <a:sym typeface="Oswald"/>
              </a:rPr>
              <a:t>When in doubt, ask! </a:t>
            </a:r>
          </a:p>
          <a:p>
            <a:pPr marL="0" lvl="0" indent="0" algn="l" rtl="0">
              <a:lnSpc>
                <a:spcPct val="115000"/>
              </a:lnSpc>
              <a:spcBef>
                <a:spcPts val="0"/>
              </a:spcBef>
              <a:spcAft>
                <a:spcPts val="0"/>
              </a:spcAft>
              <a:buNone/>
            </a:pPr>
            <a:r>
              <a:rPr lang="en-CA" sz="2000" dirty="0">
                <a:solidFill>
                  <a:srgbClr val="000000"/>
                </a:solidFill>
                <a:highlight>
                  <a:srgbClr val="FFFFFF"/>
                </a:highlight>
                <a:latin typeface="Lato"/>
                <a:ea typeface="Lato"/>
                <a:cs typeface="Lato"/>
                <a:sym typeface="Lato"/>
              </a:rPr>
              <a:t>You should seek guidance from your instructor if you have any questions or concerns about the use of AI tools in an assignment. If you have questions about how to cite AI tools, you can make an appointment with a librarian or book an appointment with a tutor in the Learning Centre</a:t>
            </a:r>
          </a:p>
          <a:p>
            <a:pPr marL="0" lvl="0" indent="0" algn="l" rtl="0">
              <a:lnSpc>
                <a:spcPct val="115000"/>
              </a:lnSpc>
              <a:spcBef>
                <a:spcPts val="0"/>
              </a:spcBef>
              <a:spcAft>
                <a:spcPts val="0"/>
              </a:spcAft>
              <a:buNone/>
            </a:pPr>
            <a:endParaRPr lang="en-CA" dirty="0">
              <a:solidFill>
                <a:srgbClr val="000000"/>
              </a:solidFill>
              <a:highlight>
                <a:srgbClr val="FFFFFF"/>
              </a:highlight>
              <a:latin typeface="Lato"/>
              <a:ea typeface="Lato"/>
              <a:cs typeface="Lato"/>
              <a:sym typeface="Lato"/>
            </a:endParaRPr>
          </a:p>
          <a:p>
            <a:pPr marL="0" indent="0">
              <a:lnSpc>
                <a:spcPct val="115000"/>
              </a:lnSpc>
              <a:spcBef>
                <a:spcPts val="0"/>
              </a:spcBef>
              <a:buNone/>
            </a:pPr>
            <a:r>
              <a:rPr lang="en-CA" dirty="0"/>
              <a:t>Remember, </a:t>
            </a:r>
            <a:r>
              <a:rPr lang="en-CA" dirty="0" err="1"/>
              <a:t>GenAI</a:t>
            </a:r>
            <a:r>
              <a:rPr lang="en-CA" dirty="0"/>
              <a:t> permissions will be different for each class. Be sure you understand the situation for each of your courses!!</a:t>
            </a:r>
          </a:p>
          <a:p>
            <a:pPr marL="0" lvl="0" indent="0" algn="l" rtl="0">
              <a:lnSpc>
                <a:spcPct val="115000"/>
              </a:lnSpc>
              <a:spcBef>
                <a:spcPts val="0"/>
              </a:spcBef>
              <a:spcAft>
                <a:spcPts val="0"/>
              </a:spcAft>
              <a:buNone/>
            </a:pPr>
            <a:endParaRPr lang="en-CA" sz="2000" dirty="0">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lang="en-CA" dirty="0">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lang="en-CA" dirty="0"/>
          </a:p>
        </p:txBody>
      </p:sp>
    </p:spTree>
    <p:extLst>
      <p:ext uri="{BB962C8B-B14F-4D97-AF65-F5344CB8AC3E}">
        <p14:creationId xmlns:p14="http://schemas.microsoft.com/office/powerpoint/2010/main" val="169125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F5D2-C4FF-A23A-2A49-59522F46D211}"/>
              </a:ext>
            </a:extLst>
          </p:cNvPr>
          <p:cNvSpPr>
            <a:spLocks noGrp="1"/>
          </p:cNvSpPr>
          <p:nvPr>
            <p:ph type="title"/>
          </p:nvPr>
        </p:nvSpPr>
        <p:spPr/>
        <p:txBody>
          <a:bodyPr/>
          <a:lstStyle/>
          <a:p>
            <a:r>
              <a:rPr lang="en-US" dirty="0"/>
              <a:t>Let’s Learn Together</a:t>
            </a:r>
            <a:endParaRPr lang="en-CA" dirty="0"/>
          </a:p>
        </p:txBody>
      </p:sp>
      <p:sp>
        <p:nvSpPr>
          <p:cNvPr id="3" name="Content Placeholder 2">
            <a:extLst>
              <a:ext uri="{FF2B5EF4-FFF2-40B4-BE49-F238E27FC236}">
                <a16:creationId xmlns:a16="http://schemas.microsoft.com/office/drawing/2014/main" id="{8E8D2F6F-56B9-6278-6DAA-D95354850473}"/>
              </a:ext>
            </a:extLst>
          </p:cNvPr>
          <p:cNvSpPr>
            <a:spLocks noGrp="1"/>
          </p:cNvSpPr>
          <p:nvPr>
            <p:ph idx="1"/>
          </p:nvPr>
        </p:nvSpPr>
        <p:spPr/>
        <p:txBody>
          <a:bodyPr/>
          <a:lstStyle/>
          <a:p>
            <a:pPr marL="457200" indent="-457200">
              <a:buAutoNum type="arabicPeriod"/>
            </a:pPr>
            <a:r>
              <a:rPr lang="en-US" dirty="0" err="1"/>
              <a:t>GenAI</a:t>
            </a:r>
            <a:r>
              <a:rPr lang="en-US" dirty="0"/>
              <a:t> Tools – what are they and how do they work?</a:t>
            </a:r>
          </a:p>
          <a:p>
            <a:pPr marL="457200" indent="-457200">
              <a:buAutoNum type="arabicPeriod"/>
            </a:pPr>
            <a:r>
              <a:rPr lang="en-US" dirty="0"/>
              <a:t>What are the limitations and concerns?</a:t>
            </a:r>
          </a:p>
          <a:p>
            <a:pPr marL="457200" indent="-457200">
              <a:buAutoNum type="arabicPeriod"/>
            </a:pPr>
            <a:r>
              <a:rPr lang="en-US" dirty="0"/>
              <a:t>What do you need to know about using </a:t>
            </a:r>
            <a:r>
              <a:rPr lang="en-US" dirty="0" err="1"/>
              <a:t>GenAI</a:t>
            </a:r>
            <a:r>
              <a:rPr lang="en-US" dirty="0"/>
              <a:t> tools in this course?</a:t>
            </a:r>
            <a:endParaRPr lang="en-CA" dirty="0"/>
          </a:p>
        </p:txBody>
      </p:sp>
    </p:spTree>
    <p:extLst>
      <p:ext uri="{BB962C8B-B14F-4D97-AF65-F5344CB8AC3E}">
        <p14:creationId xmlns:p14="http://schemas.microsoft.com/office/powerpoint/2010/main" val="29232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6B16-5772-6997-5B5A-9E8DECDD446D}"/>
              </a:ext>
            </a:extLst>
          </p:cNvPr>
          <p:cNvSpPr>
            <a:spLocks noGrp="1"/>
          </p:cNvSpPr>
          <p:nvPr>
            <p:ph type="title"/>
          </p:nvPr>
        </p:nvSpPr>
        <p:spPr/>
        <p:txBody>
          <a:bodyPr>
            <a:normAutofit fontScale="90000"/>
          </a:bodyPr>
          <a:lstStyle/>
          <a:p>
            <a:r>
              <a:rPr lang="en-US" cap="none" dirty="0"/>
              <a:t>What Do You Know About </a:t>
            </a:r>
            <a:r>
              <a:rPr lang="en-US" cap="none" dirty="0" err="1"/>
              <a:t>GenAI</a:t>
            </a:r>
            <a:r>
              <a:rPr lang="en-US" cap="none" dirty="0"/>
              <a:t> Tools? (ChatGPT, Bing Chat, Dall-e, </a:t>
            </a:r>
            <a:r>
              <a:rPr lang="en-US" cap="none" dirty="0" err="1"/>
              <a:t>etc</a:t>
            </a:r>
            <a:r>
              <a:rPr lang="en-US" cap="none" dirty="0"/>
              <a:t>)</a:t>
            </a:r>
            <a:endParaRPr lang="en-CA" cap="none" dirty="0"/>
          </a:p>
        </p:txBody>
      </p:sp>
      <p:pic>
        <p:nvPicPr>
          <p:cNvPr id="4" name="Google Shape;260;p46">
            <a:extLst>
              <a:ext uri="{FF2B5EF4-FFF2-40B4-BE49-F238E27FC236}">
                <a16:creationId xmlns:a16="http://schemas.microsoft.com/office/drawing/2014/main" id="{8CADA844-A030-78F2-79D3-5A9A30D7CD99}"/>
              </a:ext>
            </a:extLst>
          </p:cNvPr>
          <p:cNvPicPr preferRelativeResize="0">
            <a:picLocks noGrp="1"/>
          </p:cNvPicPr>
          <p:nvPr>
            <p:ph idx="1"/>
          </p:nvPr>
        </p:nvPicPr>
        <p:blipFill>
          <a:blip r:embed="rId3">
            <a:alphaModFix/>
          </a:blip>
          <a:stretch>
            <a:fillRect/>
          </a:stretch>
        </p:blipFill>
        <p:spPr>
          <a:xfrm>
            <a:off x="2427678" y="2139880"/>
            <a:ext cx="6174611" cy="4114800"/>
          </a:xfrm>
          <a:prstGeom prst="rect">
            <a:avLst/>
          </a:prstGeom>
          <a:noFill/>
          <a:ln w="12700" cap="flat" cmpd="sng">
            <a:solidFill>
              <a:schemeClr val="accent5"/>
            </a:solidFill>
            <a:prstDash val="solid"/>
            <a:miter lim="8000"/>
            <a:headEnd type="none" w="sm" len="sm"/>
            <a:tailEnd type="none" w="sm" len="sm"/>
          </a:ln>
        </p:spPr>
      </p:pic>
    </p:spTree>
    <p:extLst>
      <p:ext uri="{BB962C8B-B14F-4D97-AF65-F5344CB8AC3E}">
        <p14:creationId xmlns:p14="http://schemas.microsoft.com/office/powerpoint/2010/main" val="59076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873C-4E4D-AF3B-C3DD-77E81204D18D}"/>
              </a:ext>
            </a:extLst>
          </p:cNvPr>
          <p:cNvSpPr>
            <a:spLocks noGrp="1"/>
          </p:cNvSpPr>
          <p:nvPr>
            <p:ph type="title"/>
          </p:nvPr>
        </p:nvSpPr>
        <p:spPr/>
        <p:txBody>
          <a:bodyPr/>
          <a:lstStyle/>
          <a:p>
            <a:r>
              <a:rPr lang="en-US" cap="none" dirty="0"/>
              <a:t>What Is Gen AI?</a:t>
            </a:r>
            <a:endParaRPr lang="en-CA" cap="none" dirty="0"/>
          </a:p>
        </p:txBody>
      </p:sp>
      <p:sp>
        <p:nvSpPr>
          <p:cNvPr id="3" name="Content Placeholder 2">
            <a:extLst>
              <a:ext uri="{FF2B5EF4-FFF2-40B4-BE49-F238E27FC236}">
                <a16:creationId xmlns:a16="http://schemas.microsoft.com/office/drawing/2014/main" id="{EB5F0F56-ABA9-AE27-B5B6-E28102646553}"/>
              </a:ext>
            </a:extLst>
          </p:cNvPr>
          <p:cNvSpPr>
            <a:spLocks noGrp="1"/>
          </p:cNvSpPr>
          <p:nvPr>
            <p:ph idx="1"/>
          </p:nvPr>
        </p:nvSpPr>
        <p:spPr>
          <a:xfrm>
            <a:off x="808662" y="2019299"/>
            <a:ext cx="5551945" cy="4114801"/>
          </a:xfrm>
        </p:spPr>
        <p:txBody>
          <a:bodyPr>
            <a:normAutofit lnSpcReduction="10000"/>
          </a:bodyPr>
          <a:lstStyle/>
          <a:p>
            <a:pPr marL="0" lvl="0" indent="0" algn="l" rtl="0">
              <a:spcBef>
                <a:spcPts val="0"/>
              </a:spcBef>
              <a:spcAft>
                <a:spcPts val="0"/>
              </a:spcAft>
              <a:buNone/>
            </a:pPr>
            <a:r>
              <a:rPr lang="en-CA" sz="2000" dirty="0"/>
              <a:t>Generative AI (</a:t>
            </a:r>
            <a:r>
              <a:rPr lang="en-CA" sz="2000" dirty="0" err="1"/>
              <a:t>GenAI</a:t>
            </a:r>
            <a:r>
              <a:rPr lang="en-CA" sz="2000" dirty="0"/>
              <a:t> or GAI) is a type of artificial intelligence that uses machine learning algorithms to produce, copy or rework content.</a:t>
            </a:r>
          </a:p>
          <a:p>
            <a:pPr marL="0" lvl="0" indent="0" algn="l" rtl="0">
              <a:spcBef>
                <a:spcPts val="0"/>
              </a:spcBef>
              <a:spcAft>
                <a:spcPts val="0"/>
              </a:spcAft>
              <a:buNone/>
            </a:pPr>
            <a:endParaRPr lang="en-CA" sz="2000" dirty="0"/>
          </a:p>
          <a:p>
            <a:pPr marL="0" lvl="0" indent="0" algn="l" rtl="0">
              <a:spcBef>
                <a:spcPts val="0"/>
              </a:spcBef>
              <a:spcAft>
                <a:spcPts val="0"/>
              </a:spcAft>
              <a:buNone/>
            </a:pPr>
            <a:r>
              <a:rPr lang="en-CA" sz="2000" dirty="0"/>
              <a:t>This content output can be:</a:t>
            </a:r>
            <a:endParaRPr lang="en-CA" sz="1200" dirty="0"/>
          </a:p>
          <a:p>
            <a:pPr marL="215900" lvl="0" indent="-215900" algn="l" rtl="0">
              <a:spcBef>
                <a:spcPts val="0"/>
              </a:spcBef>
              <a:spcAft>
                <a:spcPts val="0"/>
              </a:spcAft>
              <a:buSzPts val="1800"/>
              <a:buChar char="•"/>
            </a:pPr>
            <a:r>
              <a:rPr lang="en-CA" sz="2000" dirty="0"/>
              <a:t>text</a:t>
            </a:r>
            <a:endParaRPr lang="en-CA" sz="1200" dirty="0"/>
          </a:p>
          <a:p>
            <a:pPr marL="215900" lvl="0" indent="-215900" algn="l" rtl="0">
              <a:spcBef>
                <a:spcPts val="0"/>
              </a:spcBef>
              <a:spcAft>
                <a:spcPts val="0"/>
              </a:spcAft>
              <a:buSzPts val="1800"/>
              <a:buChar char="•"/>
            </a:pPr>
            <a:r>
              <a:rPr lang="en-CA" sz="2000" dirty="0"/>
              <a:t>Images</a:t>
            </a:r>
          </a:p>
          <a:p>
            <a:pPr marL="215900" lvl="0" indent="-215900" algn="l" rtl="0">
              <a:spcBef>
                <a:spcPts val="0"/>
              </a:spcBef>
              <a:spcAft>
                <a:spcPts val="0"/>
              </a:spcAft>
              <a:buSzPts val="1800"/>
              <a:buChar char="•"/>
            </a:pPr>
            <a:r>
              <a:rPr lang="en-CA" sz="2000" dirty="0"/>
              <a:t>audio</a:t>
            </a:r>
            <a:endParaRPr lang="en-CA" sz="1200" dirty="0"/>
          </a:p>
          <a:p>
            <a:pPr marL="215900" lvl="0" indent="-215900" algn="l" rtl="0">
              <a:spcBef>
                <a:spcPts val="0"/>
              </a:spcBef>
              <a:spcAft>
                <a:spcPts val="0"/>
              </a:spcAft>
              <a:buSzPts val="1800"/>
              <a:buChar char="•"/>
            </a:pPr>
            <a:r>
              <a:rPr lang="en-CA" sz="2000" dirty="0"/>
              <a:t>code</a:t>
            </a:r>
            <a:endParaRPr lang="en-CA" sz="1200" dirty="0"/>
          </a:p>
          <a:p>
            <a:pPr marL="215900" lvl="0" indent="-215900" algn="l" rtl="0">
              <a:spcBef>
                <a:spcPts val="0"/>
              </a:spcBef>
              <a:spcAft>
                <a:spcPts val="0"/>
              </a:spcAft>
              <a:buSzPts val="1800"/>
              <a:buChar char="•"/>
            </a:pPr>
            <a:r>
              <a:rPr lang="en-CA" sz="2000" dirty="0"/>
              <a:t>other formats</a:t>
            </a:r>
          </a:p>
          <a:p>
            <a:endParaRPr lang="en-CA" dirty="0"/>
          </a:p>
        </p:txBody>
      </p:sp>
      <p:pic>
        <p:nvPicPr>
          <p:cNvPr id="4" name="Google Shape;140;p29">
            <a:extLst>
              <a:ext uri="{FF2B5EF4-FFF2-40B4-BE49-F238E27FC236}">
                <a16:creationId xmlns:a16="http://schemas.microsoft.com/office/drawing/2014/main" id="{F8061FCA-3EB4-3497-57E2-325A811888F4}"/>
              </a:ext>
            </a:extLst>
          </p:cNvPr>
          <p:cNvPicPr preferRelativeResize="0">
            <a:picLocks/>
          </p:cNvPicPr>
          <p:nvPr/>
        </p:nvPicPr>
        <p:blipFill rotWithShape="1">
          <a:blip r:embed="rId3">
            <a:alphaModFix/>
          </a:blip>
          <a:srcRect l="17430" r="17430"/>
          <a:stretch/>
        </p:blipFill>
        <p:spPr>
          <a:xfrm>
            <a:off x="6543136" y="723900"/>
            <a:ext cx="4840202" cy="5143500"/>
          </a:xfrm>
          <a:prstGeom prst="rect">
            <a:avLst/>
          </a:prstGeom>
        </p:spPr>
      </p:pic>
    </p:spTree>
    <p:extLst>
      <p:ext uri="{BB962C8B-B14F-4D97-AF65-F5344CB8AC3E}">
        <p14:creationId xmlns:p14="http://schemas.microsoft.com/office/powerpoint/2010/main" val="116371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E9D6-728C-25B9-F622-11F5FD37575F}"/>
              </a:ext>
            </a:extLst>
          </p:cNvPr>
          <p:cNvSpPr>
            <a:spLocks noGrp="1"/>
          </p:cNvSpPr>
          <p:nvPr>
            <p:ph type="title"/>
          </p:nvPr>
        </p:nvSpPr>
        <p:spPr/>
        <p:txBody>
          <a:bodyPr/>
          <a:lstStyle/>
          <a:p>
            <a:r>
              <a:rPr lang="en-US" cap="none" dirty="0" err="1"/>
              <a:t>GenAI</a:t>
            </a:r>
            <a:r>
              <a:rPr lang="en-US" cap="none" dirty="0"/>
              <a:t> In The Workforce</a:t>
            </a:r>
            <a:endParaRPr lang="en-CA" cap="none" dirty="0"/>
          </a:p>
        </p:txBody>
      </p:sp>
      <p:sp>
        <p:nvSpPr>
          <p:cNvPr id="3" name="Content Placeholder 2">
            <a:extLst>
              <a:ext uri="{FF2B5EF4-FFF2-40B4-BE49-F238E27FC236}">
                <a16:creationId xmlns:a16="http://schemas.microsoft.com/office/drawing/2014/main" id="{02FBFD1F-2FD1-FF66-C770-7F580DC46EA5}"/>
              </a:ext>
            </a:extLst>
          </p:cNvPr>
          <p:cNvSpPr>
            <a:spLocks noGrp="1"/>
          </p:cNvSpPr>
          <p:nvPr>
            <p:ph idx="1"/>
          </p:nvPr>
        </p:nvSpPr>
        <p:spPr/>
        <p:txBody>
          <a:bodyPr/>
          <a:lstStyle/>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How has AI impacted your discipline/profession?</a:t>
            </a:r>
          </a:p>
          <a:p>
            <a:pPr marL="457200" marR="0" lvl="0" indent="-317500" algn="l" rtl="0">
              <a:spcBef>
                <a:spcPts val="0"/>
              </a:spcBef>
              <a:spcAft>
                <a:spcPts val="0"/>
              </a:spcAft>
              <a:buClr>
                <a:schemeClr val="dk1"/>
              </a:buClr>
              <a:buSzPts val="1400"/>
              <a:buFont typeface="Lato"/>
              <a:buChar char="●"/>
            </a:pPr>
            <a:r>
              <a:rPr lang="en-CA" dirty="0">
                <a:solidFill>
                  <a:schemeClr val="dk1"/>
                </a:solidFill>
                <a:latin typeface="Lato"/>
                <a:ea typeface="Lato"/>
                <a:cs typeface="Lato"/>
                <a:sym typeface="Lato"/>
              </a:rPr>
              <a:t>What AI skills will you need as you enter the workforce?</a:t>
            </a:r>
            <a:endParaRPr lang="en-CA" sz="2000" b="1" i="0" u="none" strike="noStrike" cap="none" dirty="0">
              <a:solidFill>
                <a:schemeClr val="dk1"/>
              </a:solidFill>
              <a:latin typeface="Arial"/>
              <a:ea typeface="Arial"/>
              <a:cs typeface="Arial"/>
              <a:sym typeface="Arial"/>
            </a:endParaRPr>
          </a:p>
          <a:p>
            <a:pPr marL="0" indent="0">
              <a:buNone/>
            </a:pPr>
            <a:endParaRPr lang="en-CA" dirty="0"/>
          </a:p>
        </p:txBody>
      </p:sp>
      <p:pic>
        <p:nvPicPr>
          <p:cNvPr id="6" name="Google Shape;223;p41">
            <a:extLst>
              <a:ext uri="{FF2B5EF4-FFF2-40B4-BE49-F238E27FC236}">
                <a16:creationId xmlns:a16="http://schemas.microsoft.com/office/drawing/2014/main" id="{3102E66E-9F50-687E-C8A9-794939E11502}"/>
              </a:ext>
            </a:extLst>
          </p:cNvPr>
          <p:cNvPicPr preferRelativeResize="0">
            <a:picLocks/>
          </p:cNvPicPr>
          <p:nvPr/>
        </p:nvPicPr>
        <p:blipFill rotWithShape="1">
          <a:blip r:embed="rId3">
            <a:alphaModFix/>
          </a:blip>
          <a:srcRect l="18644" r="18644"/>
          <a:stretch/>
        </p:blipFill>
        <p:spPr>
          <a:xfrm>
            <a:off x="7837059" y="1463275"/>
            <a:ext cx="4040016" cy="4293175"/>
          </a:xfrm>
          <a:prstGeom prst="rect">
            <a:avLst/>
          </a:prstGeom>
        </p:spPr>
      </p:pic>
    </p:spTree>
    <p:extLst>
      <p:ext uri="{BB962C8B-B14F-4D97-AF65-F5344CB8AC3E}">
        <p14:creationId xmlns:p14="http://schemas.microsoft.com/office/powerpoint/2010/main" val="367416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9F42-EDDC-F2C3-DDD9-9B83588762ED}"/>
              </a:ext>
            </a:extLst>
          </p:cNvPr>
          <p:cNvSpPr>
            <a:spLocks noGrp="1"/>
          </p:cNvSpPr>
          <p:nvPr>
            <p:ph type="title"/>
          </p:nvPr>
        </p:nvSpPr>
        <p:spPr>
          <a:xfrm>
            <a:off x="800100" y="395926"/>
            <a:ext cx="10535235" cy="1065229"/>
          </a:xfrm>
        </p:spPr>
        <p:txBody>
          <a:bodyPr anchor="ctr">
            <a:normAutofit/>
          </a:bodyPr>
          <a:lstStyle/>
          <a:p>
            <a:r>
              <a:rPr lang="en-US" dirty="0"/>
              <a:t>Limitations and concerns</a:t>
            </a:r>
            <a:endParaRPr lang="en-CA" dirty="0"/>
          </a:p>
        </p:txBody>
      </p:sp>
      <p:sp>
        <p:nvSpPr>
          <p:cNvPr id="3" name="Content Placeholder 2">
            <a:extLst>
              <a:ext uri="{FF2B5EF4-FFF2-40B4-BE49-F238E27FC236}">
                <a16:creationId xmlns:a16="http://schemas.microsoft.com/office/drawing/2014/main" id="{7A552AEF-E532-4D58-139E-883AFD69B928}"/>
              </a:ext>
            </a:extLst>
          </p:cNvPr>
          <p:cNvSpPr>
            <a:spLocks noGrp="1"/>
          </p:cNvSpPr>
          <p:nvPr>
            <p:ph idx="1"/>
          </p:nvPr>
        </p:nvSpPr>
        <p:spPr>
          <a:xfrm>
            <a:off x="2379518" y="2329520"/>
            <a:ext cx="7635851" cy="3118780"/>
          </a:xfrm>
        </p:spPr>
        <p:txBody>
          <a:bodyPr anchor="ctr">
            <a:normAutofit/>
          </a:bodyPr>
          <a:lstStyle/>
          <a:p>
            <a:pPr marL="457200" marR="0" lvl="0" indent="-317500" rtl="0">
              <a:spcBef>
                <a:spcPts val="0"/>
              </a:spcBef>
              <a:spcAft>
                <a:spcPts val="0"/>
              </a:spcAft>
              <a:buClr>
                <a:schemeClr val="dk1"/>
              </a:buClr>
              <a:buSzPts val="1400"/>
              <a:buFont typeface="Lato"/>
              <a:buChar char="●"/>
            </a:pPr>
            <a:r>
              <a:rPr lang="en-CA">
                <a:solidFill>
                  <a:srgbClr val="000000"/>
                </a:solidFill>
              </a:rPr>
              <a:t>What are some limitations of GenAI tools?</a:t>
            </a:r>
          </a:p>
          <a:p>
            <a:pPr marL="457200" marR="0" lvl="0" indent="-317500" rtl="0">
              <a:spcBef>
                <a:spcPts val="0"/>
              </a:spcBef>
              <a:spcAft>
                <a:spcPts val="0"/>
              </a:spcAft>
              <a:buClr>
                <a:schemeClr val="dk1"/>
              </a:buClr>
              <a:buSzPts val="1400"/>
              <a:buFont typeface="Lato"/>
              <a:buChar char="●"/>
            </a:pPr>
            <a:r>
              <a:rPr lang="en-CA">
                <a:solidFill>
                  <a:srgbClr val="000000"/>
                </a:solidFill>
              </a:rPr>
              <a:t>What concerns are there surrounding GenAI?</a:t>
            </a:r>
          </a:p>
          <a:p>
            <a:pPr marL="0" indent="0">
              <a:buNone/>
            </a:pPr>
            <a:endParaRPr lang="en-CA">
              <a:solidFill>
                <a:srgbClr val="000000"/>
              </a:solidFill>
            </a:endParaRPr>
          </a:p>
        </p:txBody>
      </p:sp>
      <p:sp>
        <p:nvSpPr>
          <p:cNvPr id="8"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a:lstStyle/>
          <a:p>
            <a:pPr>
              <a:spcAft>
                <a:spcPts val="600"/>
              </a:spcAft>
            </a:pPr>
            <a:fld id="{E8BA6FA6-2945-4DFB-8094-CDE4F7C85BAA}" type="datetime1">
              <a:rPr lang="en-US" smtClean="0"/>
              <a:pPr>
                <a:spcAft>
                  <a:spcPts val="600"/>
                </a:spcAft>
              </a:pPr>
              <a:t>12/12/2023</a:t>
            </a:fld>
            <a:endParaRPr lang="en-US"/>
          </a:p>
        </p:txBody>
      </p:sp>
      <p:sp>
        <p:nvSpPr>
          <p:cNvPr id="10" name="Footer Placeholder 5">
            <a:extLst>
              <a:ext uri="{FF2B5EF4-FFF2-40B4-BE49-F238E27FC236}">
                <a16:creationId xmlns:a16="http://schemas.microsoft.com/office/drawing/2014/main" id="{CACE5B7E-B6A7-412F-9CDD-CE2F7B02346C}"/>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2"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6</a:t>
            </a:fld>
            <a:endParaRPr lang="en-US"/>
          </a:p>
        </p:txBody>
      </p:sp>
    </p:spTree>
    <p:extLst>
      <p:ext uri="{BB962C8B-B14F-4D97-AF65-F5344CB8AC3E}">
        <p14:creationId xmlns:p14="http://schemas.microsoft.com/office/powerpoint/2010/main" val="356796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F09D-AD80-47E9-F8E7-431EABDC903A}"/>
              </a:ext>
            </a:extLst>
          </p:cNvPr>
          <p:cNvSpPr>
            <a:spLocks noGrp="1"/>
          </p:cNvSpPr>
          <p:nvPr>
            <p:ph type="title"/>
          </p:nvPr>
        </p:nvSpPr>
        <p:spPr>
          <a:xfrm>
            <a:off x="1600200" y="699591"/>
            <a:ext cx="7638168" cy="1470404"/>
          </a:xfrm>
        </p:spPr>
        <p:txBody>
          <a:bodyPr anchor="b">
            <a:normAutofit/>
          </a:bodyPr>
          <a:lstStyle/>
          <a:p>
            <a:r>
              <a:rPr lang="en-US" cap="none"/>
              <a:t>Legal And Ethical Issues Around GenAI</a:t>
            </a:r>
            <a:endParaRPr lang="en-CA" cap="none" dirty="0"/>
          </a:p>
        </p:txBody>
      </p:sp>
      <p:sp>
        <p:nvSpPr>
          <p:cNvPr id="3" name="Content Placeholder 2">
            <a:extLst>
              <a:ext uri="{FF2B5EF4-FFF2-40B4-BE49-F238E27FC236}">
                <a16:creationId xmlns:a16="http://schemas.microsoft.com/office/drawing/2014/main" id="{A217FE45-60CE-7607-9A51-2593F531EB90}"/>
              </a:ext>
            </a:extLst>
          </p:cNvPr>
          <p:cNvSpPr>
            <a:spLocks noGrp="1"/>
          </p:cNvSpPr>
          <p:nvPr>
            <p:ph idx="1"/>
          </p:nvPr>
        </p:nvSpPr>
        <p:spPr>
          <a:xfrm>
            <a:off x="1600200" y="2476499"/>
            <a:ext cx="7638168" cy="3614813"/>
          </a:xfrm>
        </p:spPr>
        <p:txBody>
          <a:bodyPr>
            <a:normAutofit/>
          </a:bodyPr>
          <a:lstStyle/>
          <a:p>
            <a:pPr>
              <a:lnSpc>
                <a:spcPct val="120000"/>
              </a:lnSpc>
              <a:spcBef>
                <a:spcPts val="0"/>
              </a:spcBef>
              <a:buSzPts val="1800"/>
            </a:pPr>
            <a:r>
              <a:rPr lang="en-CA" sz="1300" b="1" dirty="0"/>
              <a:t>Misinformation</a:t>
            </a:r>
            <a:r>
              <a:rPr lang="en-CA" sz="1300" dirty="0"/>
              <a:t>: </a:t>
            </a:r>
            <a:r>
              <a:rPr lang="en-CA" sz="1300" dirty="0" err="1"/>
              <a:t>GenAI</a:t>
            </a:r>
            <a:r>
              <a:rPr lang="en-CA" sz="1300" dirty="0"/>
              <a:t> tools make stuff up (including quotes and references) (</a:t>
            </a:r>
            <a:r>
              <a:rPr lang="en-CA" sz="1300" u="sng" dirty="0">
                <a:hlinkClick r:id="rId3"/>
              </a:rPr>
              <a:t>NY Times</a:t>
            </a:r>
            <a:r>
              <a:rPr lang="en-CA" sz="1300" dirty="0"/>
              <a:t>)</a:t>
            </a:r>
          </a:p>
          <a:p>
            <a:pPr>
              <a:lnSpc>
                <a:spcPct val="120000"/>
              </a:lnSpc>
              <a:spcBef>
                <a:spcPts val="0"/>
              </a:spcBef>
              <a:buClr>
                <a:srgbClr val="000000"/>
              </a:buClr>
              <a:buSzPts val="1800"/>
            </a:pPr>
            <a:r>
              <a:rPr lang="en-CA" sz="1300" b="1" dirty="0"/>
              <a:t>Bias and harm</a:t>
            </a:r>
            <a:r>
              <a:rPr lang="en-CA" sz="1300" dirty="0"/>
              <a:t>: The images it produces can be biased, offensive and perpetuate racial, gender, and age stereotypes (</a:t>
            </a:r>
            <a:r>
              <a:rPr lang="en-CA" sz="1300" u="sng" dirty="0">
                <a:hlinkClick r:id="rId4"/>
              </a:rPr>
              <a:t>The Conversation</a:t>
            </a:r>
            <a:r>
              <a:rPr lang="en-CA" sz="1300" dirty="0"/>
              <a:t>).  Selection bias - the AI algorithm can produce biased outputs if the data is not diverse or representative. For example – Bing says that the highest scoring football player is Ronaldo, but Christine Sinclair has scored more goals. </a:t>
            </a:r>
          </a:p>
          <a:p>
            <a:pPr>
              <a:lnSpc>
                <a:spcPct val="120000"/>
              </a:lnSpc>
              <a:spcBef>
                <a:spcPts val="0"/>
              </a:spcBef>
              <a:buClr>
                <a:srgbClr val="000000"/>
              </a:buClr>
              <a:buSzPts val="1800"/>
            </a:pPr>
            <a:r>
              <a:rPr lang="en-CA" sz="1300" b="1" dirty="0"/>
              <a:t>Copyright concerns</a:t>
            </a:r>
            <a:r>
              <a:rPr lang="en-CA" sz="1300" dirty="0"/>
              <a:t>: </a:t>
            </a:r>
            <a:r>
              <a:rPr lang="en-CA" sz="1300" dirty="0">
                <a:highlight>
                  <a:srgbClr val="FEFEFE"/>
                </a:highlight>
              </a:rPr>
              <a:t>ChatGPT uses material taken from the internet, generally without the permission of the authors. It has been argued that ChatGPT is </a:t>
            </a:r>
            <a:r>
              <a:rPr lang="en-CA" sz="1300" u="sng" dirty="0">
                <a:highlight>
                  <a:srgbClr val="FEFEFE"/>
                </a:highlight>
                <a:hlinkClick r:id="rId5">
                  <a:extLst>
                    <a:ext uri="{A12FA001-AC4F-418D-AE19-62706E023703}">
                      <ahyp:hlinkClr xmlns:ahyp="http://schemas.microsoft.com/office/drawing/2018/hyperlinkcolor" val="tx"/>
                    </a:ext>
                  </a:extLst>
                </a:hlinkClick>
              </a:rPr>
              <a:t>"copyright laundering"</a:t>
            </a:r>
            <a:r>
              <a:rPr lang="en-CA" sz="1300" dirty="0">
                <a:highlight>
                  <a:srgbClr val="FEFEFE"/>
                </a:highlight>
              </a:rPr>
              <a:t> -- "making works derivative of existing material without breaking copyright". There are lawsuits pending!</a:t>
            </a:r>
          </a:p>
          <a:p>
            <a:pPr>
              <a:lnSpc>
                <a:spcPct val="120000"/>
              </a:lnSpc>
            </a:pPr>
            <a:r>
              <a:rPr lang="en-CA" sz="1300" b="1" dirty="0"/>
              <a:t>Disclosing protected information</a:t>
            </a:r>
            <a:r>
              <a:rPr lang="en-CA" sz="1300" dirty="0"/>
              <a:t>: </a:t>
            </a:r>
            <a:r>
              <a:rPr lang="en-US" sz="1300" dirty="0"/>
              <a:t>It may be unlawful to enter material using the chat function of a </a:t>
            </a:r>
            <a:r>
              <a:rPr lang="en-US" sz="1300" dirty="0" err="1"/>
              <a:t>GenAI</a:t>
            </a:r>
            <a:r>
              <a:rPr lang="en-US" sz="1300" dirty="0"/>
              <a:t> app if the material is protected by laws, such as:  privacy laws, intellectual property laws, or otherwise confidential (e.g., a court order). Be cautious what personal information you share.</a:t>
            </a:r>
          </a:p>
          <a:p>
            <a:pPr>
              <a:lnSpc>
                <a:spcPct val="120000"/>
              </a:lnSpc>
            </a:pPr>
            <a:r>
              <a:rPr lang="en-US" sz="1300" b="1" dirty="0"/>
              <a:t>Traumatizing work to </a:t>
            </a:r>
            <a:r>
              <a:rPr lang="en-US" sz="1300" dirty="0"/>
              <a:t>prepare data sets for AI: employing workers from the global south</a:t>
            </a:r>
          </a:p>
          <a:p>
            <a:pPr>
              <a:lnSpc>
                <a:spcPct val="120000"/>
              </a:lnSpc>
            </a:pPr>
            <a:r>
              <a:rPr lang="en-US" sz="1300" b="1" dirty="0"/>
              <a:t>Ecological impact: </a:t>
            </a:r>
            <a:r>
              <a:rPr lang="en-US" sz="1300" dirty="0"/>
              <a:t>emissions produced to power AI</a:t>
            </a:r>
          </a:p>
          <a:p>
            <a:pPr>
              <a:lnSpc>
                <a:spcPct val="120000"/>
              </a:lnSpc>
            </a:pPr>
            <a:endParaRPr lang="en-CA" sz="1300" dirty="0"/>
          </a:p>
        </p:txBody>
      </p:sp>
      <p:sp>
        <p:nvSpPr>
          <p:cNvPr id="26"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12/12/2023</a:t>
            </a:fld>
            <a:endParaRPr lang="en-US"/>
          </a:p>
        </p:txBody>
      </p:sp>
      <p:sp>
        <p:nvSpPr>
          <p:cNvPr id="27"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28"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7</a:t>
            </a:fld>
            <a:endParaRPr lang="en-US" dirty="0">
              <a:solidFill>
                <a:srgbClr val="000000"/>
              </a:solidFill>
            </a:endParaRPr>
          </a:p>
        </p:txBody>
      </p:sp>
    </p:spTree>
    <p:extLst>
      <p:ext uri="{BB962C8B-B14F-4D97-AF65-F5344CB8AC3E}">
        <p14:creationId xmlns:p14="http://schemas.microsoft.com/office/powerpoint/2010/main" val="16344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9765-311C-1C34-3530-EA07188F6F8D}"/>
              </a:ext>
            </a:extLst>
          </p:cNvPr>
          <p:cNvSpPr>
            <a:spLocks noGrp="1"/>
          </p:cNvSpPr>
          <p:nvPr>
            <p:ph type="title"/>
          </p:nvPr>
        </p:nvSpPr>
        <p:spPr/>
        <p:txBody>
          <a:bodyPr/>
          <a:lstStyle/>
          <a:p>
            <a:r>
              <a:rPr lang="en-US" dirty="0"/>
              <a:t>Example Bias</a:t>
            </a:r>
            <a:endParaRPr lang="en-CA" dirty="0"/>
          </a:p>
        </p:txBody>
      </p:sp>
      <p:pic>
        <p:nvPicPr>
          <p:cNvPr id="4" name="Picture 3" descr="A collage of two people&#10;&#10;Description automatically generated">
            <a:extLst>
              <a:ext uri="{FF2B5EF4-FFF2-40B4-BE49-F238E27FC236}">
                <a16:creationId xmlns:a16="http://schemas.microsoft.com/office/drawing/2014/main" id="{2BC2417B-10A6-0206-DA2E-B6908F952353}"/>
              </a:ext>
            </a:extLst>
          </p:cNvPr>
          <p:cNvPicPr>
            <a:picLocks noChangeAspect="1"/>
          </p:cNvPicPr>
          <p:nvPr/>
        </p:nvPicPr>
        <p:blipFill>
          <a:blip r:embed="rId2"/>
          <a:stretch>
            <a:fillRect/>
          </a:stretch>
        </p:blipFill>
        <p:spPr>
          <a:xfrm>
            <a:off x="2673027" y="2378292"/>
            <a:ext cx="2895600" cy="1765300"/>
          </a:xfrm>
          <a:prstGeom prst="rect">
            <a:avLst/>
          </a:prstGeom>
        </p:spPr>
      </p:pic>
      <p:pic>
        <p:nvPicPr>
          <p:cNvPr id="5" name="Picture 4" descr="A collage of two people&#10;&#10;Description automatically generated">
            <a:extLst>
              <a:ext uri="{FF2B5EF4-FFF2-40B4-BE49-F238E27FC236}">
                <a16:creationId xmlns:a16="http://schemas.microsoft.com/office/drawing/2014/main" id="{417B27A2-F3B1-EF73-0F49-632C0F9F8165}"/>
              </a:ext>
            </a:extLst>
          </p:cNvPr>
          <p:cNvPicPr>
            <a:picLocks noChangeAspect="1"/>
          </p:cNvPicPr>
          <p:nvPr/>
        </p:nvPicPr>
        <p:blipFill>
          <a:blip r:embed="rId3"/>
          <a:stretch>
            <a:fillRect/>
          </a:stretch>
        </p:blipFill>
        <p:spPr>
          <a:xfrm>
            <a:off x="2673027" y="4368800"/>
            <a:ext cx="2908300" cy="1765300"/>
          </a:xfrm>
          <a:prstGeom prst="rect">
            <a:avLst/>
          </a:prstGeom>
        </p:spPr>
      </p:pic>
      <p:sp>
        <p:nvSpPr>
          <p:cNvPr id="6" name="TextBox 5">
            <a:extLst>
              <a:ext uri="{FF2B5EF4-FFF2-40B4-BE49-F238E27FC236}">
                <a16:creationId xmlns:a16="http://schemas.microsoft.com/office/drawing/2014/main" id="{5676E2BB-1D33-CF0C-660B-6487DA807B97}"/>
              </a:ext>
            </a:extLst>
          </p:cNvPr>
          <p:cNvSpPr txBox="1"/>
          <p:nvPr/>
        </p:nvSpPr>
        <p:spPr>
          <a:xfrm>
            <a:off x="5874424" y="4421399"/>
            <a:ext cx="3475917" cy="1015663"/>
          </a:xfrm>
          <a:prstGeom prst="rect">
            <a:avLst/>
          </a:prstGeom>
          <a:noFill/>
        </p:spPr>
        <p:txBody>
          <a:bodyPr wrap="square" rtlCol="0">
            <a:spAutoFit/>
          </a:bodyPr>
          <a:lstStyle/>
          <a:p>
            <a:r>
              <a:rPr lang="en-US" sz="2000" dirty="0" err="1">
                <a:solidFill>
                  <a:schemeClr val="accent1"/>
                </a:solidFill>
              </a:rPr>
              <a:t>Midjourney</a:t>
            </a:r>
            <a:r>
              <a:rPr lang="en-US" sz="2000" dirty="0">
                <a:solidFill>
                  <a:schemeClr val="accent1"/>
                </a:solidFill>
              </a:rPr>
              <a:t>: </a:t>
            </a:r>
          </a:p>
          <a:p>
            <a:r>
              <a:rPr lang="en-US" sz="2000" dirty="0">
                <a:solidFill>
                  <a:schemeClr val="accent1"/>
                </a:solidFill>
              </a:rPr>
              <a:t>Only light-skinned people for “news commentator”.</a:t>
            </a:r>
          </a:p>
        </p:txBody>
      </p:sp>
      <p:sp>
        <p:nvSpPr>
          <p:cNvPr id="7" name="TextBox 6">
            <a:extLst>
              <a:ext uri="{FF2B5EF4-FFF2-40B4-BE49-F238E27FC236}">
                <a16:creationId xmlns:a16="http://schemas.microsoft.com/office/drawing/2014/main" id="{8E260532-C88E-53D0-7ED3-35F0258FE557}"/>
              </a:ext>
            </a:extLst>
          </p:cNvPr>
          <p:cNvSpPr txBox="1"/>
          <p:nvPr/>
        </p:nvSpPr>
        <p:spPr>
          <a:xfrm>
            <a:off x="5874424" y="2487736"/>
            <a:ext cx="3475918" cy="1323439"/>
          </a:xfrm>
          <a:prstGeom prst="rect">
            <a:avLst/>
          </a:prstGeom>
          <a:noFill/>
        </p:spPr>
        <p:txBody>
          <a:bodyPr wrap="square" rtlCol="0">
            <a:spAutoFit/>
          </a:bodyPr>
          <a:lstStyle/>
          <a:p>
            <a:r>
              <a:rPr lang="en-US" sz="2000" dirty="0" err="1">
                <a:solidFill>
                  <a:schemeClr val="accent1"/>
                </a:solidFill>
              </a:rPr>
              <a:t>Midjourney</a:t>
            </a:r>
            <a:r>
              <a:rPr lang="en-US" sz="2000" dirty="0">
                <a:solidFill>
                  <a:schemeClr val="accent1"/>
                </a:solidFill>
              </a:rPr>
              <a:t>: </a:t>
            </a:r>
          </a:p>
          <a:p>
            <a:r>
              <a:rPr lang="en-US" sz="2000" dirty="0">
                <a:solidFill>
                  <a:schemeClr val="accent1"/>
                </a:solidFill>
              </a:rPr>
              <a:t>Showed only older men for “news analyst”, but women can be “journalists”.</a:t>
            </a:r>
          </a:p>
        </p:txBody>
      </p:sp>
    </p:spTree>
    <p:extLst>
      <p:ext uri="{BB962C8B-B14F-4D97-AF65-F5344CB8AC3E}">
        <p14:creationId xmlns:p14="http://schemas.microsoft.com/office/powerpoint/2010/main" val="305520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1439-5163-C8A1-8483-2EFE4041193F}"/>
              </a:ext>
            </a:extLst>
          </p:cNvPr>
          <p:cNvSpPr>
            <a:spLocks noGrp="1"/>
          </p:cNvSpPr>
          <p:nvPr>
            <p:ph type="title"/>
          </p:nvPr>
        </p:nvSpPr>
        <p:spPr>
          <a:xfrm>
            <a:off x="1041992" y="1199213"/>
            <a:ext cx="4481136" cy="4579495"/>
          </a:xfrm>
        </p:spPr>
        <p:txBody>
          <a:bodyPr anchor="b">
            <a:normAutofit/>
          </a:bodyPr>
          <a:lstStyle/>
          <a:p>
            <a:r>
              <a:rPr lang="en-US">
                <a:solidFill>
                  <a:srgbClr val="000000"/>
                </a:solidFill>
              </a:rPr>
              <a:t>Academic Integrity</a:t>
            </a:r>
            <a:endParaRPr lang="en-CA">
              <a:solidFill>
                <a:srgbClr val="000000"/>
              </a:solidFill>
            </a:endParaRPr>
          </a:p>
        </p:txBody>
      </p:sp>
      <p:sp>
        <p:nvSpPr>
          <p:cNvPr id="3" name="Content Placeholder 2">
            <a:extLst>
              <a:ext uri="{FF2B5EF4-FFF2-40B4-BE49-F238E27FC236}">
                <a16:creationId xmlns:a16="http://schemas.microsoft.com/office/drawing/2014/main" id="{D04B7AC3-F6F5-6617-577A-3BDE981F0473}"/>
              </a:ext>
            </a:extLst>
          </p:cNvPr>
          <p:cNvSpPr>
            <a:spLocks noGrp="1"/>
          </p:cNvSpPr>
          <p:nvPr>
            <p:ph idx="1"/>
          </p:nvPr>
        </p:nvSpPr>
        <p:spPr>
          <a:xfrm>
            <a:off x="6563430" y="1199213"/>
            <a:ext cx="4517486" cy="4790414"/>
          </a:xfrm>
        </p:spPr>
        <p:txBody>
          <a:bodyPr>
            <a:normAutofit/>
          </a:bodyPr>
          <a:lstStyle/>
          <a:p>
            <a:r>
              <a:rPr lang="en-CA" dirty="0"/>
              <a:t>According to </a:t>
            </a:r>
            <a:r>
              <a:rPr lang="en-CA" dirty="0">
                <a:hlinkClick r:id="rId2"/>
              </a:rPr>
              <a:t>VCC’s institutional response to ChatGPT</a:t>
            </a:r>
            <a:r>
              <a:rPr lang="en-CA" dirty="0"/>
              <a:t>, VCC’s </a:t>
            </a:r>
            <a:r>
              <a:rPr lang="en-CA" dirty="0">
                <a:hlinkClick r:id="rId3"/>
              </a:rPr>
              <a:t>academic integrity policy</a:t>
            </a:r>
            <a:r>
              <a:rPr lang="en-CA" dirty="0"/>
              <a:t> still applies to student work that uses AI tools. This means that VCC expects honesty, integrity, truthfulness and proper use of citation and references in the submission of course work. </a:t>
            </a:r>
          </a:p>
        </p:txBody>
      </p:sp>
      <p:sp>
        <p:nvSpPr>
          <p:cNvPr id="14" name="Date Placeholder 3">
            <a:extLst>
              <a:ext uri="{FF2B5EF4-FFF2-40B4-BE49-F238E27FC236}">
                <a16:creationId xmlns:a16="http://schemas.microsoft.com/office/drawing/2014/main" id="{CC43F803-E753-48DA-98D5-E5B3A41CEBF7}"/>
              </a:ext>
            </a:extLst>
          </p:cNvPr>
          <p:cNvSpPr>
            <a:spLocks noGrp="1"/>
          </p:cNvSpPr>
          <p:nvPr>
            <p:ph type="dt" sz="half" idx="10"/>
          </p:nvPr>
        </p:nvSpPr>
        <p:spPr>
          <a:xfrm>
            <a:off x="795014" y="6342042"/>
            <a:ext cx="2743200" cy="365125"/>
          </a:xfrm>
        </p:spPr>
        <p:txBody>
          <a:bodyPr/>
          <a:lstStyle/>
          <a:p>
            <a:pPr>
              <a:spcAft>
                <a:spcPts val="600"/>
              </a:spcAft>
            </a:pPr>
            <a:fld id="{84EB8BE9-6B41-486B-B105-2774B518B7E7}" type="datetime1">
              <a:rPr lang="en-US" smtClean="0"/>
              <a:pPr>
                <a:spcAft>
                  <a:spcPts val="600"/>
                </a:spcAft>
              </a:pPr>
              <a:t>12/12/2023</a:t>
            </a:fld>
            <a:endParaRPr lang="en-US"/>
          </a:p>
        </p:txBody>
      </p:sp>
      <p:sp>
        <p:nvSpPr>
          <p:cNvPr id="15" name="Footer Placeholder 4">
            <a:extLst>
              <a:ext uri="{FF2B5EF4-FFF2-40B4-BE49-F238E27FC236}">
                <a16:creationId xmlns:a16="http://schemas.microsoft.com/office/drawing/2014/main" id="{35ED77D8-0AE2-4D49-BCC3-DD485DA042E2}"/>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6" name="Slide Number Placeholder 5">
            <a:extLst>
              <a:ext uri="{FF2B5EF4-FFF2-40B4-BE49-F238E27FC236}">
                <a16:creationId xmlns:a16="http://schemas.microsoft.com/office/drawing/2014/main" id="{534F209E-BC8C-4259-8732-A7BB5758D237}"/>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9</a:t>
            </a:fld>
            <a:endParaRPr lang="en-US"/>
          </a:p>
        </p:txBody>
      </p:sp>
    </p:spTree>
    <p:extLst>
      <p:ext uri="{BB962C8B-B14F-4D97-AF65-F5344CB8AC3E}">
        <p14:creationId xmlns:p14="http://schemas.microsoft.com/office/powerpoint/2010/main" val="2708837094"/>
      </p:ext>
    </p:extLst>
  </p:cSld>
  <p:clrMapOvr>
    <a:masterClrMapping/>
  </p:clrMapOvr>
</p:sld>
</file>

<file path=ppt/theme/theme1.xml><?xml version="1.0" encoding="utf-8"?>
<a:theme xmlns:a="http://schemas.openxmlformats.org/drawingml/2006/main" name="VeniceBeach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836C575EBA1E43B2D052AE5789C7ED" ma:contentTypeVersion="19" ma:contentTypeDescription="Create a new document." ma:contentTypeScope="" ma:versionID="d0ec25b7ce0f9bcf17fbb384fb452517">
  <xsd:schema xmlns:xsd="http://www.w3.org/2001/XMLSchema" xmlns:xs="http://www.w3.org/2001/XMLSchema" xmlns:p="http://schemas.microsoft.com/office/2006/metadata/properties" xmlns:ns1="http://schemas.microsoft.com/sharepoint/v3" xmlns:ns2="707fdada-8069-4c8f-bdd1-8e1c8abc3508" xmlns:ns3="0a7aa5a1-9393-4542-93e9-ed1a53f1bc87" targetNamespace="http://schemas.microsoft.com/office/2006/metadata/properties" ma:root="true" ma:fieldsID="849ba6311a93fac5c6d9debb49a3b053" ns1:_="" ns2:_="" ns3:_="">
    <xsd:import namespace="http://schemas.microsoft.com/sharepoint/v3"/>
    <xsd:import namespace="707fdada-8069-4c8f-bdd1-8e1c8abc3508"/>
    <xsd:import namespace="0a7aa5a1-9393-4542-93e9-ed1a53f1bc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7fdada-8069-4c8f-bdd1-8e1c8abc3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79b6c7-606a-4301-b145-7bcf5316af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aa5a1-9393-4542-93e9-ed1a53f1bc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ea30c85-0407-4469-9df5-942c20074b27}" ma:internalName="TaxCatchAll" ma:showField="CatchAllData" ma:web="0a7aa5a1-9393-4542-93e9-ed1a53f1bc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07fdada-8069-4c8f-bdd1-8e1c8abc3508">
      <Terms xmlns="http://schemas.microsoft.com/office/infopath/2007/PartnerControls"/>
    </lcf76f155ced4ddcb4097134ff3c332f>
    <_ip_UnifiedCompliancePolicyProperties xmlns="http://schemas.microsoft.com/sharepoint/v3" xsi:nil="true"/>
    <TaxCatchAll xmlns="0a7aa5a1-9393-4542-93e9-ed1a53f1bc87" xsi:nil="true"/>
  </documentManagement>
</p:properties>
</file>

<file path=customXml/itemProps1.xml><?xml version="1.0" encoding="utf-8"?>
<ds:datastoreItem xmlns:ds="http://schemas.openxmlformats.org/officeDocument/2006/customXml" ds:itemID="{AA649281-EAEC-4EEC-8A79-182326B6C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7fdada-8069-4c8f-bdd1-8e1c8abc3508"/>
    <ds:schemaRef ds:uri="0a7aa5a1-9393-4542-93e9-ed1a53f1b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4A96A-8475-4CB5-9CA9-BCB0BCA1E431}">
  <ds:schemaRefs>
    <ds:schemaRef ds:uri="http://schemas.microsoft.com/sharepoint/v3/contenttype/forms"/>
  </ds:schemaRefs>
</ds:datastoreItem>
</file>

<file path=customXml/itemProps3.xml><?xml version="1.0" encoding="utf-8"?>
<ds:datastoreItem xmlns:ds="http://schemas.openxmlformats.org/officeDocument/2006/customXml" ds:itemID="{F16532DF-3C81-403E-B873-B3067AC4C5F0}">
  <ds:schemaRefs>
    <ds:schemaRef ds:uri="http://schemas.microsoft.com/office/2006/metadata/properties"/>
    <ds:schemaRef ds:uri="http://schemas.microsoft.com/office/infopath/2007/PartnerControls"/>
    <ds:schemaRef ds:uri="http://schemas.microsoft.com/sharepoint/v3"/>
    <ds:schemaRef ds:uri="707fdada-8069-4c8f-bdd1-8e1c8abc3508"/>
    <ds:schemaRef ds:uri="0a7aa5a1-9393-4542-93e9-ed1a53f1bc87"/>
  </ds:schemaRefs>
</ds:datastoreItem>
</file>

<file path=docProps/app.xml><?xml version="1.0" encoding="utf-8"?>
<Properties xmlns="http://schemas.openxmlformats.org/officeDocument/2006/extended-properties" xmlns:vt="http://schemas.openxmlformats.org/officeDocument/2006/docPropsVTypes">
  <TotalTime>88</TotalTime>
  <Words>1302</Words>
  <Application>Microsoft Office PowerPoint</Application>
  <PresentationFormat>Widescreen</PresentationFormat>
  <Paragraphs>119</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Avenir Next LT Pro Light</vt:lpstr>
      <vt:lpstr>Calibri</vt:lpstr>
      <vt:lpstr>Lato</vt:lpstr>
      <vt:lpstr>Oswald</vt:lpstr>
      <vt:lpstr>VeniceBeachVTI</vt:lpstr>
      <vt:lpstr>Generative AI</vt:lpstr>
      <vt:lpstr>Let’s Learn Together</vt:lpstr>
      <vt:lpstr>What Do You Know About GenAI Tools? (ChatGPT, Bing Chat, Dall-e, etc)</vt:lpstr>
      <vt:lpstr>What Is Gen AI?</vt:lpstr>
      <vt:lpstr>GenAI In The Workforce</vt:lpstr>
      <vt:lpstr>Limitations and concerns</vt:lpstr>
      <vt:lpstr>Legal And Ethical Issues Around GenAI</vt:lpstr>
      <vt:lpstr>Example Bias</vt:lpstr>
      <vt:lpstr>Academic Integrity</vt:lpstr>
      <vt:lpstr>How has Gen-Ai helped you?</vt:lpstr>
      <vt:lpstr>Using GenAI In This Course</vt:lpstr>
      <vt:lpstr>Check your use of GenAI:</vt:lpstr>
      <vt:lpstr>Student Responsibility  for using ai</vt:lpstr>
      <vt:lpstr>Faculty Responsibility  for using ai</vt:lpstr>
      <vt:lpstr>Help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dc:title>
  <dc:creator>Emily Simpson</dc:creator>
  <cp:lastModifiedBy>Fionna Chong</cp:lastModifiedBy>
  <cp:revision>1</cp:revision>
  <dcterms:created xsi:type="dcterms:W3CDTF">2023-11-27T23:28:26Z</dcterms:created>
  <dcterms:modified xsi:type="dcterms:W3CDTF">2023-12-12T20:17:36Z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0x0101008E836C575EBA1E43B2D052AE5789C7ED</vt:lpwstr>
  </property>
  <property fmtid="{D5CDD505-2E9C-101B-9397-08002B2CF9AE}" pid="3" name="MediaServiceImageTags">
    <vt:lpwstr/>
  </property>
</Properties>
</file>